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43"/>
  </p:notesMasterIdLst>
  <p:sldIdLst>
    <p:sldId id="256" r:id="rId2"/>
    <p:sldId id="257" r:id="rId3"/>
    <p:sldId id="258" r:id="rId4"/>
    <p:sldId id="289" r:id="rId5"/>
    <p:sldId id="296" r:id="rId6"/>
    <p:sldId id="290" r:id="rId7"/>
    <p:sldId id="294" r:id="rId8"/>
    <p:sldId id="259" r:id="rId9"/>
    <p:sldId id="291" r:id="rId10"/>
    <p:sldId id="260" r:id="rId11"/>
    <p:sldId id="261" r:id="rId12"/>
    <p:sldId id="297" r:id="rId13"/>
    <p:sldId id="262" r:id="rId14"/>
    <p:sldId id="263" r:id="rId15"/>
    <p:sldId id="264" r:id="rId16"/>
    <p:sldId id="266" r:id="rId17"/>
    <p:sldId id="309" r:id="rId18"/>
    <p:sldId id="299" r:id="rId19"/>
    <p:sldId id="307" r:id="rId20"/>
    <p:sldId id="270" r:id="rId21"/>
    <p:sldId id="271" r:id="rId22"/>
    <p:sldId id="272" r:id="rId23"/>
    <p:sldId id="303" r:id="rId24"/>
    <p:sldId id="304" r:id="rId25"/>
    <p:sldId id="265" r:id="rId26"/>
    <p:sldId id="300" r:id="rId27"/>
    <p:sldId id="292" r:id="rId28"/>
    <p:sldId id="269" r:id="rId29"/>
    <p:sldId id="276" r:id="rId30"/>
    <p:sldId id="295" r:id="rId31"/>
    <p:sldId id="277" r:id="rId32"/>
    <p:sldId id="278" r:id="rId33"/>
    <p:sldId id="280" r:id="rId34"/>
    <p:sldId id="293" r:id="rId35"/>
    <p:sldId id="282" r:id="rId36"/>
    <p:sldId id="283" r:id="rId37"/>
    <p:sldId id="285" r:id="rId38"/>
    <p:sldId id="301" r:id="rId39"/>
    <p:sldId id="286" r:id="rId40"/>
    <p:sldId id="287" r:id="rId41"/>
    <p:sldId id="288" r:id="rId4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9658"/>
    <p:restoredTop sz="82716"/>
  </p:normalViewPr>
  <p:slideViewPr>
    <p:cSldViewPr snapToGrid="0">
      <p:cViewPr>
        <p:scale>
          <a:sx n="100" d="100"/>
          <a:sy n="100" d="100"/>
        </p:scale>
        <p:origin x="1344" y="24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A5AEA0-D897-7541-8F48-BB2C1BC80FE4}" type="datetimeFigureOut">
              <a:rPr kumimoji="1" lang="zh-CN" altLang="en-US" smtClean="0"/>
              <a:t>2022/11/24</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295531D-9486-E845-8553-200D87C9AAFE}" type="slidenum">
              <a:rPr kumimoji="1" lang="zh-CN" altLang="en-US" smtClean="0"/>
              <a:t>‹#›</a:t>
            </a:fld>
            <a:endParaRPr kumimoji="1" lang="zh-CN" altLang="en-US"/>
          </a:p>
        </p:txBody>
      </p:sp>
    </p:spTree>
    <p:extLst>
      <p:ext uri="{BB962C8B-B14F-4D97-AF65-F5344CB8AC3E}">
        <p14:creationId xmlns:p14="http://schemas.microsoft.com/office/powerpoint/2010/main" val="31365864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sz="1200" dirty="0"/>
              <a:t>基于涌现语言的多智能体多轮对话技术研究</a:t>
            </a:r>
            <a:endParaRPr kumimoji="1" lang="en-US" altLang="zh-CN" sz="1200" dirty="0"/>
          </a:p>
          <a:p>
            <a:endParaRPr kumimoji="1" lang="en-US" altLang="zh-CN" sz="1200" dirty="0"/>
          </a:p>
          <a:p>
            <a:r>
              <a:rPr kumimoji="1" lang="zh-CN" altLang="en-US" sz="1200" dirty="0"/>
              <a:t>字太小，放大</a:t>
            </a:r>
            <a:endParaRPr kumimoji="1" lang="zh-CN" altLang="en-US"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1</a:t>
            </a:fld>
            <a:endParaRPr kumimoji="1" lang="zh-CN" altLang="en-US"/>
          </a:p>
        </p:txBody>
      </p:sp>
    </p:spTree>
    <p:extLst>
      <p:ext uri="{BB962C8B-B14F-4D97-AF65-F5344CB8AC3E}">
        <p14:creationId xmlns:p14="http://schemas.microsoft.com/office/powerpoint/2010/main" val="37296613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总结变体主要在改变什么</a:t>
            </a:r>
            <a:endParaRPr kumimoji="1" lang="en-US" altLang="zh-CN" dirty="0"/>
          </a:p>
          <a:p>
            <a:endParaRPr kumimoji="1" lang="en-US" altLang="zh-CN" dirty="0"/>
          </a:p>
          <a:p>
            <a:r>
              <a:rPr kumimoji="1" lang="zh-CN" altLang="en-US" dirty="0"/>
              <a:t>技术模型</a:t>
            </a:r>
            <a:endParaRPr kumimoji="1" lang="en-US" altLang="zh-CN" dirty="0"/>
          </a:p>
          <a:p>
            <a:endParaRPr kumimoji="1" lang="en-US" altLang="zh-CN" dirty="0"/>
          </a:p>
          <a:p>
            <a:r>
              <a:rPr kumimoji="1" lang="zh-CN" altLang="en-US" dirty="0"/>
              <a:t>也许可以加图片</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12</a:t>
            </a:fld>
            <a:endParaRPr kumimoji="1" lang="zh-CN" altLang="en-US"/>
          </a:p>
        </p:txBody>
      </p:sp>
    </p:spTree>
    <p:extLst>
      <p:ext uri="{BB962C8B-B14F-4D97-AF65-F5344CB8AC3E}">
        <p14:creationId xmlns:p14="http://schemas.microsoft.com/office/powerpoint/2010/main" val="37938306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参考文献，技术细节，技术特点，结论</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13</a:t>
            </a:fld>
            <a:endParaRPr kumimoji="1" lang="zh-CN" altLang="en-US"/>
          </a:p>
        </p:txBody>
      </p:sp>
    </p:spTree>
    <p:extLst>
      <p:ext uri="{BB962C8B-B14F-4D97-AF65-F5344CB8AC3E}">
        <p14:creationId xmlns:p14="http://schemas.microsoft.com/office/powerpoint/2010/main" val="18178510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说明和合作式任务</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14</a:t>
            </a:fld>
            <a:endParaRPr kumimoji="1" lang="zh-CN" altLang="en-US"/>
          </a:p>
        </p:txBody>
      </p:sp>
    </p:spTree>
    <p:extLst>
      <p:ext uri="{BB962C8B-B14F-4D97-AF65-F5344CB8AC3E}">
        <p14:creationId xmlns:p14="http://schemas.microsoft.com/office/powerpoint/2010/main" val="1737311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从具体的例子来展现区别</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16</a:t>
            </a:fld>
            <a:endParaRPr kumimoji="1" lang="zh-CN" altLang="en-US"/>
          </a:p>
        </p:txBody>
      </p:sp>
    </p:spTree>
    <p:extLst>
      <p:ext uri="{BB962C8B-B14F-4D97-AF65-F5344CB8AC3E}">
        <p14:creationId xmlns:p14="http://schemas.microsoft.com/office/powerpoint/2010/main" val="22167401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介绍一下语言怎么涌现的</a:t>
            </a:r>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17</a:t>
            </a:fld>
            <a:endParaRPr kumimoji="1" lang="zh-CN" altLang="en-US"/>
          </a:p>
        </p:txBody>
      </p:sp>
    </p:spTree>
    <p:extLst>
      <p:ext uri="{BB962C8B-B14F-4D97-AF65-F5344CB8AC3E}">
        <p14:creationId xmlns:p14="http://schemas.microsoft.com/office/powerpoint/2010/main" val="2449735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多轮对话可以解决动态的问题，但是目前的多轮的研究还是在静态环境下</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18</a:t>
            </a:fld>
            <a:endParaRPr kumimoji="1" lang="zh-CN" altLang="en-US"/>
          </a:p>
        </p:txBody>
      </p:sp>
    </p:spTree>
    <p:extLst>
      <p:ext uri="{BB962C8B-B14F-4D97-AF65-F5344CB8AC3E}">
        <p14:creationId xmlns:p14="http://schemas.microsoft.com/office/powerpoint/2010/main" val="280671534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19</a:t>
            </a:fld>
            <a:endParaRPr kumimoji="1" lang="zh-CN" altLang="en-US"/>
          </a:p>
        </p:txBody>
      </p:sp>
    </p:spTree>
    <p:extLst>
      <p:ext uri="{BB962C8B-B14F-4D97-AF65-F5344CB8AC3E}">
        <p14:creationId xmlns:p14="http://schemas.microsoft.com/office/powerpoint/2010/main" val="312519996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涌现语言和自然语言不同，不像自然语言可以直接被人理解。对于涌现语言我们需要结合任务去设计方法评估它的性质</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20</a:t>
            </a:fld>
            <a:endParaRPr kumimoji="1" lang="zh-CN" altLang="en-US"/>
          </a:p>
        </p:txBody>
      </p:sp>
    </p:spTree>
    <p:extLst>
      <p:ext uri="{BB962C8B-B14F-4D97-AF65-F5344CB8AC3E}">
        <p14:creationId xmlns:p14="http://schemas.microsoft.com/office/powerpoint/2010/main" val="35440117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统一</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21</a:t>
            </a:fld>
            <a:endParaRPr kumimoji="1" lang="zh-CN" altLang="en-US"/>
          </a:p>
        </p:txBody>
      </p:sp>
    </p:spTree>
    <p:extLst>
      <p:ext uri="{BB962C8B-B14F-4D97-AF65-F5344CB8AC3E}">
        <p14:creationId xmlns:p14="http://schemas.microsoft.com/office/powerpoint/2010/main" val="354080679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23</a:t>
            </a:fld>
            <a:endParaRPr kumimoji="1" lang="zh-CN" altLang="en-US"/>
          </a:p>
        </p:txBody>
      </p:sp>
    </p:spTree>
    <p:extLst>
      <p:ext uri="{BB962C8B-B14F-4D97-AF65-F5344CB8AC3E}">
        <p14:creationId xmlns:p14="http://schemas.microsoft.com/office/powerpoint/2010/main" val="36593245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研究背景</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3</a:t>
            </a:fld>
            <a:endParaRPr kumimoji="1" lang="zh-CN" altLang="en-US"/>
          </a:p>
        </p:txBody>
      </p:sp>
    </p:spTree>
    <p:extLst>
      <p:ext uri="{BB962C8B-B14F-4D97-AF65-F5344CB8AC3E}">
        <p14:creationId xmlns:p14="http://schemas.microsoft.com/office/powerpoint/2010/main" val="21658573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sz="1200" dirty="0"/>
              <a:t>相比于静态环境，动态交互的复杂性导致模型需要描述历史环境的变化，</a:t>
            </a:r>
            <a:r>
              <a:rPr kumimoji="1" lang="en-US" altLang="zh-CN" sz="1200" dirty="0"/>
              <a:t>receiver</a:t>
            </a:r>
            <a:r>
              <a:rPr kumimoji="1" lang="zh-CN" altLang="en-US" sz="1200" dirty="0"/>
              <a:t>需要指导</a:t>
            </a:r>
            <a:r>
              <a:rPr kumimoji="1" lang="en-US" altLang="zh-CN" sz="1200" dirty="0"/>
              <a:t>sender</a:t>
            </a:r>
            <a:r>
              <a:rPr kumimoji="1" lang="zh-CN" altLang="en-US" sz="1200" dirty="0"/>
              <a:t>的行动</a:t>
            </a:r>
            <a:endParaRPr kumimoji="1" lang="en-US" altLang="zh-CN" sz="1200" dirty="0"/>
          </a:p>
          <a:p>
            <a:endParaRPr kumimoji="1" lang="zh-CN" altLang="en-US"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25</a:t>
            </a:fld>
            <a:endParaRPr kumimoji="1" lang="zh-CN" altLang="en-US"/>
          </a:p>
        </p:txBody>
      </p:sp>
    </p:spTree>
    <p:extLst>
      <p:ext uri="{BB962C8B-B14F-4D97-AF65-F5344CB8AC3E}">
        <p14:creationId xmlns:p14="http://schemas.microsoft.com/office/powerpoint/2010/main" val="38995723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动态环境 ， 编解码方式</a:t>
            </a:r>
            <a:endParaRPr kumimoji="1" lang="en-US" altLang="zh-CN" dirty="0"/>
          </a:p>
          <a:p>
            <a:r>
              <a:rPr kumimoji="1" lang="zh-CN" altLang="en-US" dirty="0"/>
              <a:t>语言交互，强化学习框架</a:t>
            </a:r>
            <a:endParaRPr kumimoji="1" lang="en-US" altLang="zh-CN" dirty="0"/>
          </a:p>
          <a:p>
            <a:r>
              <a:rPr kumimoji="1" lang="zh-CN" altLang="en-US" dirty="0"/>
              <a:t>语言可解释，后面的实验</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26</a:t>
            </a:fld>
            <a:endParaRPr kumimoji="1" lang="zh-CN" altLang="en-US"/>
          </a:p>
        </p:txBody>
      </p:sp>
    </p:spTree>
    <p:extLst>
      <p:ext uri="{BB962C8B-B14F-4D97-AF65-F5344CB8AC3E}">
        <p14:creationId xmlns:p14="http://schemas.microsoft.com/office/powerpoint/2010/main" val="413662093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宏观的关于动态环境下的多智能体交互的形式化定</a:t>
            </a:r>
            <a:endParaRPr kumimoji="1" lang="en-US" altLang="zh-CN" dirty="0"/>
          </a:p>
          <a:p>
            <a:endParaRPr kumimoji="1" lang="en-US" altLang="zh-CN" dirty="0"/>
          </a:p>
          <a:p>
            <a:r>
              <a:rPr kumimoji="1" lang="zh-CN" altLang="en-US" dirty="0"/>
              <a:t>给定</a:t>
            </a:r>
            <a:r>
              <a:rPr kumimoji="1" lang="en-US" altLang="zh-CN" dirty="0"/>
              <a:t>E</a:t>
            </a:r>
            <a:r>
              <a:rPr kumimoji="1" lang="zh-CN" altLang="en-US" dirty="0"/>
              <a:t>，和智能体。。。</a:t>
            </a:r>
            <a:endParaRPr kumimoji="1" lang="en-US" altLang="zh-CN" dirty="0"/>
          </a:p>
          <a:p>
            <a:endParaRPr kumimoji="1" lang="en-US" altLang="zh-CN" dirty="0"/>
          </a:p>
          <a:p>
            <a:r>
              <a:rPr kumimoji="1" lang="zh-CN" altLang="en-US" dirty="0"/>
              <a:t>函数</a:t>
            </a:r>
            <a:endParaRPr kumimoji="1" lang="en-US" altLang="zh-CN" dirty="0"/>
          </a:p>
          <a:p>
            <a:endParaRPr kumimoji="1" lang="en-US" altLang="zh-CN" dirty="0"/>
          </a:p>
          <a:p>
            <a:r>
              <a:rPr kumimoji="1" lang="zh-CN" altLang="en-US" dirty="0"/>
              <a:t>画个图</a:t>
            </a:r>
            <a:endParaRPr kumimoji="1" lang="en-US" altLang="zh-CN" dirty="0"/>
          </a:p>
          <a:p>
            <a:endParaRPr kumimoji="1" lang="en-US" altLang="zh-CN" dirty="0"/>
          </a:p>
          <a:p>
            <a:r>
              <a:rPr kumimoji="1" lang="zh-CN" altLang="en-US" dirty="0"/>
              <a:t>强化学习的图</a:t>
            </a:r>
            <a:endParaRPr kumimoji="1" lang="en-US" altLang="zh-CN" dirty="0"/>
          </a:p>
          <a:p>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27</a:t>
            </a:fld>
            <a:endParaRPr kumimoji="1" lang="zh-CN" altLang="en-US"/>
          </a:p>
        </p:txBody>
      </p:sp>
    </p:spTree>
    <p:extLst>
      <p:ext uri="{BB962C8B-B14F-4D97-AF65-F5344CB8AC3E}">
        <p14:creationId xmlns:p14="http://schemas.microsoft.com/office/powerpoint/2010/main" val="232727076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a:p>
            <a:endParaRPr kumimoji="1" lang="en-US" altLang="zh-CN" dirty="0"/>
          </a:p>
          <a:p>
            <a:r>
              <a:rPr kumimoji="1" lang="zh-CN" altLang="en-US" dirty="0"/>
              <a:t>和前面挑战呼应</a:t>
            </a:r>
            <a:endParaRPr kumimoji="1" lang="en-US" altLang="zh-CN" dirty="0"/>
          </a:p>
          <a:p>
            <a:endParaRPr kumimoji="1" lang="en-US" altLang="zh-CN"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31</a:t>
            </a:fld>
            <a:endParaRPr kumimoji="1" lang="zh-CN" altLang="en-US"/>
          </a:p>
        </p:txBody>
      </p:sp>
    </p:spTree>
    <p:extLst>
      <p:ext uri="{BB962C8B-B14F-4D97-AF65-F5344CB8AC3E}">
        <p14:creationId xmlns:p14="http://schemas.microsoft.com/office/powerpoint/2010/main" val="39764282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en-US" altLang="zh-CN" dirty="0"/>
              <a:t>Green </a:t>
            </a:r>
            <a:r>
              <a:rPr kumimoji="1" lang="zh-CN" altLang="en-US" dirty="0"/>
              <a:t>高频的</a:t>
            </a:r>
            <a:r>
              <a:rPr kumimoji="1" lang="en-US" altLang="zh-CN" dirty="0"/>
              <a:t>token</a:t>
            </a:r>
          </a:p>
          <a:p>
            <a:r>
              <a:rPr kumimoji="1" lang="en-US" altLang="zh-CN" dirty="0"/>
              <a:t>Circle</a:t>
            </a:r>
            <a:r>
              <a:rPr kumimoji="1" lang="zh-CN" altLang="en-US" dirty="0"/>
              <a:t> 高频的</a:t>
            </a:r>
            <a:r>
              <a:rPr kumimoji="1" lang="en-US" altLang="zh-CN" dirty="0"/>
              <a:t>token</a:t>
            </a:r>
          </a:p>
          <a:p>
            <a:endParaRPr kumimoji="1" lang="zh-CN" altLang="en-US"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33</a:t>
            </a:fld>
            <a:endParaRPr kumimoji="1" lang="zh-CN" altLang="en-US"/>
          </a:p>
        </p:txBody>
      </p:sp>
    </p:spTree>
    <p:extLst>
      <p:ext uri="{BB962C8B-B14F-4D97-AF65-F5344CB8AC3E}">
        <p14:creationId xmlns:p14="http://schemas.microsoft.com/office/powerpoint/2010/main" val="8035378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提一句：验证了。。。</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34</a:t>
            </a:fld>
            <a:endParaRPr kumimoji="1" lang="zh-CN" altLang="en-US"/>
          </a:p>
        </p:txBody>
      </p:sp>
    </p:spTree>
    <p:extLst>
      <p:ext uri="{BB962C8B-B14F-4D97-AF65-F5344CB8AC3E}">
        <p14:creationId xmlns:p14="http://schemas.microsoft.com/office/powerpoint/2010/main" val="93944407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和前面挑战呼应</a:t>
            </a:r>
          </a:p>
          <a:p>
            <a:endParaRPr kumimoji="1" lang="zh-CN" altLang="en-US"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36</a:t>
            </a:fld>
            <a:endParaRPr kumimoji="1" lang="zh-CN" altLang="en-US"/>
          </a:p>
        </p:txBody>
      </p:sp>
    </p:spTree>
    <p:extLst>
      <p:ext uri="{BB962C8B-B14F-4D97-AF65-F5344CB8AC3E}">
        <p14:creationId xmlns:p14="http://schemas.microsoft.com/office/powerpoint/2010/main" val="161231359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不低于</a:t>
            </a:r>
            <a:r>
              <a:rPr kumimoji="1" lang="en-US" altLang="zh-CN" dirty="0"/>
              <a:t>30</a:t>
            </a:r>
            <a:r>
              <a:rPr kumimoji="1" lang="zh-CN" altLang="en-US" dirty="0"/>
              <a:t>篇</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40</a:t>
            </a:fld>
            <a:endParaRPr kumimoji="1" lang="zh-CN" altLang="en-US"/>
          </a:p>
        </p:txBody>
      </p:sp>
    </p:spTree>
    <p:extLst>
      <p:ext uri="{BB962C8B-B14F-4D97-AF65-F5344CB8AC3E}">
        <p14:creationId xmlns:p14="http://schemas.microsoft.com/office/powerpoint/2010/main" val="22846226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4</a:t>
            </a:fld>
            <a:endParaRPr kumimoji="1" lang="zh-CN" altLang="en-US"/>
          </a:p>
        </p:txBody>
      </p:sp>
    </p:spTree>
    <p:extLst>
      <p:ext uri="{BB962C8B-B14F-4D97-AF65-F5344CB8AC3E}">
        <p14:creationId xmlns:p14="http://schemas.microsoft.com/office/powerpoint/2010/main" val="3344552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总结，因此涌现语言是</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5</a:t>
            </a:fld>
            <a:endParaRPr kumimoji="1" lang="zh-CN" altLang="en-US"/>
          </a:p>
        </p:txBody>
      </p:sp>
    </p:spTree>
    <p:extLst>
      <p:ext uri="{BB962C8B-B14F-4D97-AF65-F5344CB8AC3E}">
        <p14:creationId xmlns:p14="http://schemas.microsoft.com/office/powerpoint/2010/main" val="18241529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相比原有的涌现语言的研究，我们的研究有什么不同</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6</a:t>
            </a:fld>
            <a:endParaRPr kumimoji="1" lang="zh-CN" altLang="en-US"/>
          </a:p>
        </p:txBody>
      </p:sp>
    </p:spTree>
    <p:extLst>
      <p:ext uri="{BB962C8B-B14F-4D97-AF65-F5344CB8AC3E}">
        <p14:creationId xmlns:p14="http://schemas.microsoft.com/office/powerpoint/2010/main" val="50186689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动态环境下的交互</a:t>
            </a:r>
            <a:endParaRPr kumimoji="1" lang="en-US" altLang="zh-CN" dirty="0"/>
          </a:p>
          <a:p>
            <a:endParaRPr kumimoji="1" lang="en-US" altLang="zh-CN" dirty="0"/>
          </a:p>
          <a:p>
            <a:r>
              <a:rPr kumimoji="1" lang="zh-CN" altLang="en-US" dirty="0"/>
              <a:t>换个图</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7</a:t>
            </a:fld>
            <a:endParaRPr kumimoji="1" lang="zh-CN" altLang="en-US"/>
          </a:p>
        </p:txBody>
      </p:sp>
    </p:spTree>
    <p:extLst>
      <p:ext uri="{BB962C8B-B14F-4D97-AF65-F5344CB8AC3E}">
        <p14:creationId xmlns:p14="http://schemas.microsoft.com/office/powerpoint/2010/main" val="36099636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理论研究的角度上：</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增加一点：</a:t>
            </a:r>
            <a:r>
              <a:rPr lang="zh-CN" altLang="en-US" sz="1200" dirty="0">
                <a:highlight>
                  <a:srgbClr val="FFFF00"/>
                </a:highlight>
              </a:rPr>
              <a:t>涌现语言相比于自然语言有什么优点，廉价，生成类自然语言的语言有什么好的性质等等</a:t>
            </a:r>
          </a:p>
          <a:p>
            <a:endParaRPr kumimoji="1" lang="en-US" altLang="zh-CN" dirty="0"/>
          </a:p>
          <a:p>
            <a:r>
              <a:rPr kumimoji="1" lang="zh-CN" altLang="en-US" dirty="0"/>
              <a:t>应用的角度上：</a:t>
            </a:r>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highlight>
                  <a:srgbClr val="FFFF00"/>
                </a:highlight>
              </a:rPr>
              <a:t>涌现语言在我们的任务设定下有什么优点，安全性。。。，结合我们前面介绍的来说</a:t>
            </a:r>
          </a:p>
          <a:p>
            <a:endParaRPr kumimoji="1" lang="zh-CN" altLang="en-US" dirty="0"/>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8</a:t>
            </a:fld>
            <a:endParaRPr kumimoji="1" lang="zh-CN" altLang="en-US"/>
          </a:p>
        </p:txBody>
      </p:sp>
    </p:spTree>
    <p:extLst>
      <p:ext uri="{BB962C8B-B14F-4D97-AF65-F5344CB8AC3E}">
        <p14:creationId xmlns:p14="http://schemas.microsoft.com/office/powerpoint/2010/main" val="334219378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总结任务的不同</a:t>
            </a:r>
            <a:endParaRPr kumimoji="1" lang="en-US" altLang="zh-CN" dirty="0"/>
          </a:p>
          <a:p>
            <a:endParaRPr kumimoji="1" lang="en-US" altLang="zh-CN" dirty="0"/>
          </a:p>
          <a:p>
            <a:r>
              <a:rPr kumimoji="1" lang="zh-CN" altLang="en-US" dirty="0"/>
              <a:t>我们的任务为合作式</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10</a:t>
            </a:fld>
            <a:endParaRPr kumimoji="1" lang="zh-CN" altLang="en-US"/>
          </a:p>
        </p:txBody>
      </p:sp>
    </p:spTree>
    <p:extLst>
      <p:ext uri="{BB962C8B-B14F-4D97-AF65-F5344CB8AC3E}">
        <p14:creationId xmlns:p14="http://schemas.microsoft.com/office/powerpoint/2010/main" val="17858620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加入参考文献（代表性）</a:t>
            </a:r>
            <a:r>
              <a:rPr kumimoji="1" lang="en-US" altLang="zh-CN" dirty="0"/>
              <a:t>2-3</a:t>
            </a:r>
          </a:p>
          <a:p>
            <a:r>
              <a:rPr kumimoji="1" lang="zh-CN" altLang="en-US" dirty="0"/>
              <a:t>介绍一下语言怎么涌现的（）</a:t>
            </a:r>
            <a:endParaRPr kumimoji="1" lang="en-US" altLang="zh-CN" dirty="0"/>
          </a:p>
          <a:p>
            <a:r>
              <a:rPr kumimoji="1" lang="en-US" altLang="zh-CN" dirty="0"/>
              <a:t>Ref</a:t>
            </a:r>
            <a:r>
              <a:rPr kumimoji="1" lang="zh-CN" altLang="en-US" dirty="0"/>
              <a:t> </a:t>
            </a:r>
            <a:r>
              <a:rPr kumimoji="1" lang="en-US" altLang="zh-CN" dirty="0"/>
              <a:t>game</a:t>
            </a:r>
            <a:r>
              <a:rPr kumimoji="1" lang="zh-CN" altLang="en-US" dirty="0"/>
              <a:t> 有几种不同的假设，时间线上</a:t>
            </a:r>
          </a:p>
        </p:txBody>
      </p:sp>
      <p:sp>
        <p:nvSpPr>
          <p:cNvPr id="4" name="灯片编号占位符 3"/>
          <p:cNvSpPr>
            <a:spLocks noGrp="1"/>
          </p:cNvSpPr>
          <p:nvPr>
            <p:ph type="sldNum" sz="quarter" idx="5"/>
          </p:nvPr>
        </p:nvSpPr>
        <p:spPr/>
        <p:txBody>
          <a:bodyPr/>
          <a:lstStyle/>
          <a:p>
            <a:fld id="{F295531D-9486-E845-8553-200D87C9AAFE}" type="slidenum">
              <a:rPr kumimoji="1" lang="zh-CN" altLang="en-US" smtClean="0"/>
              <a:t>11</a:t>
            </a:fld>
            <a:endParaRPr kumimoji="1" lang="zh-CN" altLang="en-US"/>
          </a:p>
        </p:txBody>
      </p:sp>
    </p:spTree>
    <p:extLst>
      <p:ext uri="{BB962C8B-B14F-4D97-AF65-F5344CB8AC3E}">
        <p14:creationId xmlns:p14="http://schemas.microsoft.com/office/powerpoint/2010/main" val="196170751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6814F08-94DD-00F6-1CDB-99146AEC34E3}"/>
              </a:ext>
            </a:extLst>
          </p:cNvPr>
          <p:cNvSpPr>
            <a:spLocks noGrp="1"/>
          </p:cNvSpPr>
          <p:nvPr>
            <p:ph type="ctrTitle"/>
          </p:nvPr>
        </p:nvSpPr>
        <p:spPr>
          <a:xfrm>
            <a:off x="1524000" y="1122363"/>
            <a:ext cx="9144000" cy="2387600"/>
          </a:xfrm>
        </p:spPr>
        <p:txBody>
          <a:bodyPr anchor="b"/>
          <a:lstStyle>
            <a:lvl1pPr algn="ctr">
              <a:defRPr sz="6000"/>
            </a:lvl1pPr>
          </a:lstStyle>
          <a:p>
            <a:r>
              <a:rPr kumimoji="1" lang="zh-CN" altLang="en-US"/>
              <a:t>单击此处编辑母版标题样式</a:t>
            </a:r>
          </a:p>
        </p:txBody>
      </p:sp>
      <p:sp>
        <p:nvSpPr>
          <p:cNvPr id="3" name="副标题 2">
            <a:extLst>
              <a:ext uri="{FF2B5EF4-FFF2-40B4-BE49-F238E27FC236}">
                <a16:creationId xmlns:a16="http://schemas.microsoft.com/office/drawing/2014/main" id="{6DCC7441-B94D-6DD1-2CDD-7D8F26244C6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kumimoji="1" lang="zh-CN" altLang="en-US"/>
              <a:t>单击此处编辑母版副标题样式</a:t>
            </a:r>
          </a:p>
        </p:txBody>
      </p:sp>
      <p:sp>
        <p:nvSpPr>
          <p:cNvPr id="4" name="日期占位符 3">
            <a:extLst>
              <a:ext uri="{FF2B5EF4-FFF2-40B4-BE49-F238E27FC236}">
                <a16:creationId xmlns:a16="http://schemas.microsoft.com/office/drawing/2014/main" id="{D930533F-B385-1678-2678-F39275EE0A82}"/>
              </a:ext>
            </a:extLst>
          </p:cNvPr>
          <p:cNvSpPr>
            <a:spLocks noGrp="1"/>
          </p:cNvSpPr>
          <p:nvPr>
            <p:ph type="dt" sz="half" idx="10"/>
          </p:nvPr>
        </p:nvSpPr>
        <p:spPr/>
        <p:txBody>
          <a:bodyPr/>
          <a:lstStyle/>
          <a:p>
            <a:fld id="{E9FFD859-BD3C-184F-9B2B-36E5A13C2352}" type="datetime1">
              <a:rPr kumimoji="1" lang="zh-CN" altLang="en-US" smtClean="0"/>
              <a:t>2022/11/24</a:t>
            </a:fld>
            <a:endParaRPr kumimoji="1" lang="zh-CN" altLang="en-US"/>
          </a:p>
        </p:txBody>
      </p:sp>
      <p:sp>
        <p:nvSpPr>
          <p:cNvPr id="5" name="页脚占位符 4">
            <a:extLst>
              <a:ext uri="{FF2B5EF4-FFF2-40B4-BE49-F238E27FC236}">
                <a16:creationId xmlns:a16="http://schemas.microsoft.com/office/drawing/2014/main" id="{EDC6E0F6-1C78-CB35-46C8-74D01C3A9245}"/>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115A9D80-8F20-4439-D597-340F4F39D9B1}"/>
              </a:ext>
            </a:extLst>
          </p:cNvPr>
          <p:cNvSpPr>
            <a:spLocks noGrp="1"/>
          </p:cNvSpPr>
          <p:nvPr>
            <p:ph type="sldNum" sz="quarter" idx="12"/>
          </p:nvPr>
        </p:nvSpPr>
        <p:spPr/>
        <p:txBody>
          <a:body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392168539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5A0FE5-C9DE-2A93-BE61-F5CA1CD9AA43}"/>
              </a:ext>
            </a:extLst>
          </p:cNvPr>
          <p:cNvSpPr>
            <a:spLocks noGrp="1"/>
          </p:cNvSpPr>
          <p:nvPr>
            <p:ph type="title"/>
          </p:nvPr>
        </p:nvSpPr>
        <p:spPr/>
        <p:txBody>
          <a:bodyPr/>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2E82CB7C-565D-32F1-031F-309DF9F598D8}"/>
              </a:ext>
            </a:extLst>
          </p:cNvPr>
          <p:cNvSpPr>
            <a:spLocks noGrp="1"/>
          </p:cNvSpPr>
          <p:nvPr>
            <p:ph type="body" orient="vert" idx="1"/>
          </p:nvPr>
        </p:nvSpPr>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C8A2837B-046A-B5C9-7CD3-4B2B63758378}"/>
              </a:ext>
            </a:extLst>
          </p:cNvPr>
          <p:cNvSpPr>
            <a:spLocks noGrp="1"/>
          </p:cNvSpPr>
          <p:nvPr>
            <p:ph type="dt" sz="half" idx="10"/>
          </p:nvPr>
        </p:nvSpPr>
        <p:spPr/>
        <p:txBody>
          <a:bodyPr/>
          <a:lstStyle/>
          <a:p>
            <a:fld id="{0F2EF19A-B9C6-5941-922B-937D41B8FD88}" type="datetime1">
              <a:rPr kumimoji="1" lang="zh-CN" altLang="en-US" smtClean="0"/>
              <a:t>2022/11/24</a:t>
            </a:fld>
            <a:endParaRPr kumimoji="1" lang="zh-CN" altLang="en-US"/>
          </a:p>
        </p:txBody>
      </p:sp>
      <p:sp>
        <p:nvSpPr>
          <p:cNvPr id="5" name="页脚占位符 4">
            <a:extLst>
              <a:ext uri="{FF2B5EF4-FFF2-40B4-BE49-F238E27FC236}">
                <a16:creationId xmlns:a16="http://schemas.microsoft.com/office/drawing/2014/main" id="{A12F53F6-319F-7FEC-C605-45EB94BEACD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DD548804-8146-D34B-891E-4778539BF773}"/>
              </a:ext>
            </a:extLst>
          </p:cNvPr>
          <p:cNvSpPr>
            <a:spLocks noGrp="1"/>
          </p:cNvSpPr>
          <p:nvPr>
            <p:ph type="sldNum" sz="quarter" idx="12"/>
          </p:nvPr>
        </p:nvSpPr>
        <p:spPr/>
        <p:txBody>
          <a:body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10781012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67D4332-5855-8E07-F53D-764E2C84F1BB}"/>
              </a:ext>
            </a:extLst>
          </p:cNvPr>
          <p:cNvSpPr>
            <a:spLocks noGrp="1"/>
          </p:cNvSpPr>
          <p:nvPr>
            <p:ph type="title" orient="vert"/>
          </p:nvPr>
        </p:nvSpPr>
        <p:spPr>
          <a:xfrm>
            <a:off x="8724900" y="365125"/>
            <a:ext cx="2628900" cy="5811838"/>
          </a:xfrm>
        </p:spPr>
        <p:txBody>
          <a:bodyPr vert="eaVert"/>
          <a:lstStyle/>
          <a:p>
            <a:r>
              <a:rPr kumimoji="1" lang="zh-CN" altLang="en-US"/>
              <a:t>单击此处编辑母版标题样式</a:t>
            </a:r>
          </a:p>
        </p:txBody>
      </p:sp>
      <p:sp>
        <p:nvSpPr>
          <p:cNvPr id="3" name="竖排文字占位符 2">
            <a:extLst>
              <a:ext uri="{FF2B5EF4-FFF2-40B4-BE49-F238E27FC236}">
                <a16:creationId xmlns:a16="http://schemas.microsoft.com/office/drawing/2014/main" id="{9E2D9E13-D9DA-1FD5-499A-A56EDAA9BBAA}"/>
              </a:ext>
            </a:extLst>
          </p:cNvPr>
          <p:cNvSpPr>
            <a:spLocks noGrp="1"/>
          </p:cNvSpPr>
          <p:nvPr>
            <p:ph type="body" orient="vert" idx="1"/>
          </p:nvPr>
        </p:nvSpPr>
        <p:spPr>
          <a:xfrm>
            <a:off x="838200" y="365125"/>
            <a:ext cx="7734300" cy="5811838"/>
          </a:xfrm>
        </p:spPr>
        <p:txBody>
          <a:bodyPr vert="eaVert"/>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79B38DB-31ED-9904-6740-E4A676D7FDCD}"/>
              </a:ext>
            </a:extLst>
          </p:cNvPr>
          <p:cNvSpPr>
            <a:spLocks noGrp="1"/>
          </p:cNvSpPr>
          <p:nvPr>
            <p:ph type="dt" sz="half" idx="10"/>
          </p:nvPr>
        </p:nvSpPr>
        <p:spPr/>
        <p:txBody>
          <a:bodyPr/>
          <a:lstStyle/>
          <a:p>
            <a:fld id="{98185B7D-1C01-8D40-80D1-24E968951401}" type="datetime1">
              <a:rPr kumimoji="1" lang="zh-CN" altLang="en-US" smtClean="0"/>
              <a:t>2022/11/24</a:t>
            </a:fld>
            <a:endParaRPr kumimoji="1" lang="zh-CN" altLang="en-US"/>
          </a:p>
        </p:txBody>
      </p:sp>
      <p:sp>
        <p:nvSpPr>
          <p:cNvPr id="5" name="页脚占位符 4">
            <a:extLst>
              <a:ext uri="{FF2B5EF4-FFF2-40B4-BE49-F238E27FC236}">
                <a16:creationId xmlns:a16="http://schemas.microsoft.com/office/drawing/2014/main" id="{DD225C6A-EBF5-DA1A-581B-24FD39DA94FD}"/>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4BB5BBC0-447E-A80B-6019-75213611B2B6}"/>
              </a:ext>
            </a:extLst>
          </p:cNvPr>
          <p:cNvSpPr>
            <a:spLocks noGrp="1"/>
          </p:cNvSpPr>
          <p:nvPr>
            <p:ph type="sldNum" sz="quarter" idx="12"/>
          </p:nvPr>
        </p:nvSpPr>
        <p:spPr/>
        <p:txBody>
          <a:body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20039255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A0ED28A-AE83-5E96-B08E-29FF9BEF95E5}"/>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61E37CAA-DF9B-4DB2-2EF3-E71F049DCD27}"/>
              </a:ext>
            </a:extLst>
          </p:cNvPr>
          <p:cNvSpPr>
            <a:spLocks noGrp="1"/>
          </p:cNvSpPr>
          <p:nvPr>
            <p:ph idx="1"/>
          </p:nvPr>
        </p:nvSpPr>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BF2CCD36-7151-071D-0263-FFCCDAD2E268}"/>
              </a:ext>
            </a:extLst>
          </p:cNvPr>
          <p:cNvSpPr>
            <a:spLocks noGrp="1"/>
          </p:cNvSpPr>
          <p:nvPr>
            <p:ph type="dt" sz="half" idx="10"/>
          </p:nvPr>
        </p:nvSpPr>
        <p:spPr/>
        <p:txBody>
          <a:bodyPr/>
          <a:lstStyle/>
          <a:p>
            <a:fld id="{7442ABA5-E081-5846-96A6-92EE4982CC83}" type="datetime1">
              <a:rPr kumimoji="1" lang="zh-CN" altLang="en-US" smtClean="0"/>
              <a:t>2022/11/24</a:t>
            </a:fld>
            <a:endParaRPr kumimoji="1" lang="zh-CN" altLang="en-US"/>
          </a:p>
        </p:txBody>
      </p:sp>
      <p:sp>
        <p:nvSpPr>
          <p:cNvPr id="5" name="页脚占位符 4">
            <a:extLst>
              <a:ext uri="{FF2B5EF4-FFF2-40B4-BE49-F238E27FC236}">
                <a16:creationId xmlns:a16="http://schemas.microsoft.com/office/drawing/2014/main" id="{CEB5F116-46BE-30C5-C5B4-721FD57997C0}"/>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EF882E61-04EC-8989-B89C-547F569B733A}"/>
              </a:ext>
            </a:extLst>
          </p:cNvPr>
          <p:cNvSpPr>
            <a:spLocks noGrp="1"/>
          </p:cNvSpPr>
          <p:nvPr>
            <p:ph type="sldNum" sz="quarter" idx="12"/>
          </p:nvPr>
        </p:nvSpPr>
        <p:spPr/>
        <p:txBody>
          <a:body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248321864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87938A-9D7B-0FB0-B56F-235AF15C6C8F}"/>
              </a:ext>
            </a:extLst>
          </p:cNvPr>
          <p:cNvSpPr>
            <a:spLocks noGrp="1"/>
          </p:cNvSpPr>
          <p:nvPr>
            <p:ph type="title"/>
          </p:nvPr>
        </p:nvSpPr>
        <p:spPr>
          <a:xfrm>
            <a:off x="831850" y="1709738"/>
            <a:ext cx="10515600" cy="2852737"/>
          </a:xfrm>
        </p:spPr>
        <p:txBody>
          <a:bodyPr anchor="b"/>
          <a:lstStyle>
            <a:lvl1pPr>
              <a:defRPr sz="6000"/>
            </a:lvl1pPr>
          </a:lstStyle>
          <a:p>
            <a:r>
              <a:rPr kumimoji="1" lang="zh-CN" altLang="en-US"/>
              <a:t>单击此处编辑母版标题样式</a:t>
            </a:r>
          </a:p>
        </p:txBody>
      </p:sp>
      <p:sp>
        <p:nvSpPr>
          <p:cNvPr id="3" name="文本占位符 2">
            <a:extLst>
              <a:ext uri="{FF2B5EF4-FFF2-40B4-BE49-F238E27FC236}">
                <a16:creationId xmlns:a16="http://schemas.microsoft.com/office/drawing/2014/main" id="{1F0954EE-2D85-1015-A7A8-618523664F0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kumimoji="1" lang="zh-CN" altLang="en-US"/>
              <a:t>单击此处编辑母版文本样式</a:t>
            </a:r>
          </a:p>
        </p:txBody>
      </p:sp>
      <p:sp>
        <p:nvSpPr>
          <p:cNvPr id="4" name="日期占位符 3">
            <a:extLst>
              <a:ext uri="{FF2B5EF4-FFF2-40B4-BE49-F238E27FC236}">
                <a16:creationId xmlns:a16="http://schemas.microsoft.com/office/drawing/2014/main" id="{FE502AFF-1CC6-C765-E3CF-2A2E9A088EF6}"/>
              </a:ext>
            </a:extLst>
          </p:cNvPr>
          <p:cNvSpPr>
            <a:spLocks noGrp="1"/>
          </p:cNvSpPr>
          <p:nvPr>
            <p:ph type="dt" sz="half" idx="10"/>
          </p:nvPr>
        </p:nvSpPr>
        <p:spPr/>
        <p:txBody>
          <a:bodyPr/>
          <a:lstStyle/>
          <a:p>
            <a:fld id="{A043FF9C-A29D-FA45-98DF-15EFE711A469}" type="datetime1">
              <a:rPr kumimoji="1" lang="zh-CN" altLang="en-US" smtClean="0"/>
              <a:t>2022/11/24</a:t>
            </a:fld>
            <a:endParaRPr kumimoji="1" lang="zh-CN" altLang="en-US"/>
          </a:p>
        </p:txBody>
      </p:sp>
      <p:sp>
        <p:nvSpPr>
          <p:cNvPr id="5" name="页脚占位符 4">
            <a:extLst>
              <a:ext uri="{FF2B5EF4-FFF2-40B4-BE49-F238E27FC236}">
                <a16:creationId xmlns:a16="http://schemas.microsoft.com/office/drawing/2014/main" id="{4CC2A61B-532E-43E9-CE9A-62FC0FE9725F}"/>
              </a:ext>
            </a:extLst>
          </p:cNvPr>
          <p:cNvSpPr>
            <a:spLocks noGrp="1"/>
          </p:cNvSpPr>
          <p:nvPr>
            <p:ph type="ftr" sz="quarter" idx="11"/>
          </p:nvPr>
        </p:nvSpPr>
        <p:spPr/>
        <p:txBody>
          <a:bodyPr/>
          <a:lstStyle/>
          <a:p>
            <a:endParaRPr kumimoji="1" lang="zh-CN" altLang="en-US"/>
          </a:p>
        </p:txBody>
      </p:sp>
      <p:sp>
        <p:nvSpPr>
          <p:cNvPr id="6" name="灯片编号占位符 5">
            <a:extLst>
              <a:ext uri="{FF2B5EF4-FFF2-40B4-BE49-F238E27FC236}">
                <a16:creationId xmlns:a16="http://schemas.microsoft.com/office/drawing/2014/main" id="{F7BB0D7E-052F-9B63-7E99-BEE23766235E}"/>
              </a:ext>
            </a:extLst>
          </p:cNvPr>
          <p:cNvSpPr>
            <a:spLocks noGrp="1"/>
          </p:cNvSpPr>
          <p:nvPr>
            <p:ph type="sldNum" sz="quarter" idx="12"/>
          </p:nvPr>
        </p:nvSpPr>
        <p:spPr/>
        <p:txBody>
          <a:body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25139738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E357D97-F895-DA8C-F1A4-DE65E6608FA8}"/>
              </a:ext>
            </a:extLst>
          </p:cNvPr>
          <p:cNvSpPr>
            <a:spLocks noGrp="1"/>
          </p:cNvSpPr>
          <p:nvPr>
            <p:ph type="title"/>
          </p:nvPr>
        </p:nvSpPr>
        <p:spPr/>
        <p:txBody>
          <a:bodyPr/>
          <a:lstStyle/>
          <a:p>
            <a:r>
              <a:rPr kumimoji="1" lang="zh-CN" altLang="en-US"/>
              <a:t>单击此处编辑母版标题样式</a:t>
            </a:r>
          </a:p>
        </p:txBody>
      </p:sp>
      <p:sp>
        <p:nvSpPr>
          <p:cNvPr id="3" name="内容占位符 2">
            <a:extLst>
              <a:ext uri="{FF2B5EF4-FFF2-40B4-BE49-F238E27FC236}">
                <a16:creationId xmlns:a16="http://schemas.microsoft.com/office/drawing/2014/main" id="{492A96D8-6DC1-CCF9-1CE0-45772E8F91A7}"/>
              </a:ext>
            </a:extLst>
          </p:cNvPr>
          <p:cNvSpPr>
            <a:spLocks noGrp="1"/>
          </p:cNvSpPr>
          <p:nvPr>
            <p:ph sz="half" idx="1"/>
          </p:nvPr>
        </p:nvSpPr>
        <p:spPr>
          <a:xfrm>
            <a:off x="838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内容占位符 3">
            <a:extLst>
              <a:ext uri="{FF2B5EF4-FFF2-40B4-BE49-F238E27FC236}">
                <a16:creationId xmlns:a16="http://schemas.microsoft.com/office/drawing/2014/main" id="{611DACB4-1BEA-FA62-5EF3-70F374B0DF6E}"/>
              </a:ext>
            </a:extLst>
          </p:cNvPr>
          <p:cNvSpPr>
            <a:spLocks noGrp="1"/>
          </p:cNvSpPr>
          <p:nvPr>
            <p:ph sz="half" idx="2"/>
          </p:nvPr>
        </p:nvSpPr>
        <p:spPr>
          <a:xfrm>
            <a:off x="6172200" y="1825625"/>
            <a:ext cx="5181600" cy="435133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日期占位符 4">
            <a:extLst>
              <a:ext uri="{FF2B5EF4-FFF2-40B4-BE49-F238E27FC236}">
                <a16:creationId xmlns:a16="http://schemas.microsoft.com/office/drawing/2014/main" id="{C41800A9-6DEF-FA59-DF96-5F13E632C012}"/>
              </a:ext>
            </a:extLst>
          </p:cNvPr>
          <p:cNvSpPr>
            <a:spLocks noGrp="1"/>
          </p:cNvSpPr>
          <p:nvPr>
            <p:ph type="dt" sz="half" idx="10"/>
          </p:nvPr>
        </p:nvSpPr>
        <p:spPr/>
        <p:txBody>
          <a:bodyPr/>
          <a:lstStyle/>
          <a:p>
            <a:fld id="{D4FD5D9B-4169-6A44-8F04-B075EE9F8EFE}" type="datetime1">
              <a:rPr kumimoji="1" lang="zh-CN" altLang="en-US" smtClean="0"/>
              <a:t>2022/11/24</a:t>
            </a:fld>
            <a:endParaRPr kumimoji="1" lang="zh-CN" altLang="en-US"/>
          </a:p>
        </p:txBody>
      </p:sp>
      <p:sp>
        <p:nvSpPr>
          <p:cNvPr id="6" name="页脚占位符 5">
            <a:extLst>
              <a:ext uri="{FF2B5EF4-FFF2-40B4-BE49-F238E27FC236}">
                <a16:creationId xmlns:a16="http://schemas.microsoft.com/office/drawing/2014/main" id="{2B286F67-FAB8-1BDC-5606-9E6B94731639}"/>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81340891-5285-1743-76EA-F986B9F97063}"/>
              </a:ext>
            </a:extLst>
          </p:cNvPr>
          <p:cNvSpPr>
            <a:spLocks noGrp="1"/>
          </p:cNvSpPr>
          <p:nvPr>
            <p:ph type="sldNum" sz="quarter" idx="12"/>
          </p:nvPr>
        </p:nvSpPr>
        <p:spPr/>
        <p:txBody>
          <a:body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37688236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58CB97-6A95-D855-0CE5-59971CB248A5}"/>
              </a:ext>
            </a:extLst>
          </p:cNvPr>
          <p:cNvSpPr>
            <a:spLocks noGrp="1"/>
          </p:cNvSpPr>
          <p:nvPr>
            <p:ph type="title"/>
          </p:nvPr>
        </p:nvSpPr>
        <p:spPr>
          <a:xfrm>
            <a:off x="839788" y="365125"/>
            <a:ext cx="10515600" cy="1325563"/>
          </a:xfrm>
        </p:spPr>
        <p:txBody>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EE8C14AD-8316-0BC4-01E1-14AD20E0A0F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4" name="内容占位符 3">
            <a:extLst>
              <a:ext uri="{FF2B5EF4-FFF2-40B4-BE49-F238E27FC236}">
                <a16:creationId xmlns:a16="http://schemas.microsoft.com/office/drawing/2014/main" id="{56D60109-71EE-0849-DA39-6AA60F7E0802}"/>
              </a:ext>
            </a:extLst>
          </p:cNvPr>
          <p:cNvSpPr>
            <a:spLocks noGrp="1"/>
          </p:cNvSpPr>
          <p:nvPr>
            <p:ph sz="half" idx="2"/>
          </p:nvPr>
        </p:nvSpPr>
        <p:spPr>
          <a:xfrm>
            <a:off x="839788" y="2505075"/>
            <a:ext cx="5157787"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5" name="文本占位符 4">
            <a:extLst>
              <a:ext uri="{FF2B5EF4-FFF2-40B4-BE49-F238E27FC236}">
                <a16:creationId xmlns:a16="http://schemas.microsoft.com/office/drawing/2014/main" id="{3305CF9C-0F58-F350-9E2F-2CE12DA2680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zh-CN" altLang="en-US"/>
              <a:t>单击此处编辑母版文本样式</a:t>
            </a:r>
          </a:p>
        </p:txBody>
      </p:sp>
      <p:sp>
        <p:nvSpPr>
          <p:cNvPr id="6" name="内容占位符 5">
            <a:extLst>
              <a:ext uri="{FF2B5EF4-FFF2-40B4-BE49-F238E27FC236}">
                <a16:creationId xmlns:a16="http://schemas.microsoft.com/office/drawing/2014/main" id="{17BC4441-3E44-CD76-B385-2B3441DB6787}"/>
              </a:ext>
            </a:extLst>
          </p:cNvPr>
          <p:cNvSpPr>
            <a:spLocks noGrp="1"/>
          </p:cNvSpPr>
          <p:nvPr>
            <p:ph sz="quarter" idx="4"/>
          </p:nvPr>
        </p:nvSpPr>
        <p:spPr>
          <a:xfrm>
            <a:off x="6172200" y="2505075"/>
            <a:ext cx="5183188" cy="3684588"/>
          </a:xfrm>
        </p:spPr>
        <p:txBody>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7" name="日期占位符 6">
            <a:extLst>
              <a:ext uri="{FF2B5EF4-FFF2-40B4-BE49-F238E27FC236}">
                <a16:creationId xmlns:a16="http://schemas.microsoft.com/office/drawing/2014/main" id="{4E88DA97-8822-6F3E-757E-9AFE2F78CB74}"/>
              </a:ext>
            </a:extLst>
          </p:cNvPr>
          <p:cNvSpPr>
            <a:spLocks noGrp="1"/>
          </p:cNvSpPr>
          <p:nvPr>
            <p:ph type="dt" sz="half" idx="10"/>
          </p:nvPr>
        </p:nvSpPr>
        <p:spPr/>
        <p:txBody>
          <a:bodyPr/>
          <a:lstStyle/>
          <a:p>
            <a:fld id="{94C3D7F9-F095-804C-BC6A-ED9A639AF4E8}" type="datetime1">
              <a:rPr kumimoji="1" lang="zh-CN" altLang="en-US" smtClean="0"/>
              <a:t>2022/11/24</a:t>
            </a:fld>
            <a:endParaRPr kumimoji="1" lang="zh-CN" altLang="en-US"/>
          </a:p>
        </p:txBody>
      </p:sp>
      <p:sp>
        <p:nvSpPr>
          <p:cNvPr id="8" name="页脚占位符 7">
            <a:extLst>
              <a:ext uri="{FF2B5EF4-FFF2-40B4-BE49-F238E27FC236}">
                <a16:creationId xmlns:a16="http://schemas.microsoft.com/office/drawing/2014/main" id="{D892D800-88C4-7EE8-91A6-2454D6110247}"/>
              </a:ext>
            </a:extLst>
          </p:cNvPr>
          <p:cNvSpPr>
            <a:spLocks noGrp="1"/>
          </p:cNvSpPr>
          <p:nvPr>
            <p:ph type="ftr" sz="quarter" idx="11"/>
          </p:nvPr>
        </p:nvSpPr>
        <p:spPr/>
        <p:txBody>
          <a:bodyPr/>
          <a:lstStyle/>
          <a:p>
            <a:endParaRPr kumimoji="1" lang="zh-CN" altLang="en-US"/>
          </a:p>
        </p:txBody>
      </p:sp>
      <p:sp>
        <p:nvSpPr>
          <p:cNvPr id="9" name="灯片编号占位符 8">
            <a:extLst>
              <a:ext uri="{FF2B5EF4-FFF2-40B4-BE49-F238E27FC236}">
                <a16:creationId xmlns:a16="http://schemas.microsoft.com/office/drawing/2014/main" id="{5ACF2607-8AA9-046A-37E6-96397DD02990}"/>
              </a:ext>
            </a:extLst>
          </p:cNvPr>
          <p:cNvSpPr>
            <a:spLocks noGrp="1"/>
          </p:cNvSpPr>
          <p:nvPr>
            <p:ph type="sldNum" sz="quarter" idx="12"/>
          </p:nvPr>
        </p:nvSpPr>
        <p:spPr/>
        <p:txBody>
          <a:body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72168124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0BEF6E-09B3-3509-C8EA-D4C829119405}"/>
              </a:ext>
            </a:extLst>
          </p:cNvPr>
          <p:cNvSpPr>
            <a:spLocks noGrp="1"/>
          </p:cNvSpPr>
          <p:nvPr>
            <p:ph type="title"/>
          </p:nvPr>
        </p:nvSpPr>
        <p:spPr/>
        <p:txBody>
          <a:bodyPr/>
          <a:lstStyle/>
          <a:p>
            <a:r>
              <a:rPr kumimoji="1" lang="zh-CN" altLang="en-US"/>
              <a:t>单击此处编辑母版标题样式</a:t>
            </a:r>
          </a:p>
        </p:txBody>
      </p:sp>
      <p:sp>
        <p:nvSpPr>
          <p:cNvPr id="3" name="日期占位符 2">
            <a:extLst>
              <a:ext uri="{FF2B5EF4-FFF2-40B4-BE49-F238E27FC236}">
                <a16:creationId xmlns:a16="http://schemas.microsoft.com/office/drawing/2014/main" id="{C1305FAF-3E02-785F-854D-4C48EC45D718}"/>
              </a:ext>
            </a:extLst>
          </p:cNvPr>
          <p:cNvSpPr>
            <a:spLocks noGrp="1"/>
          </p:cNvSpPr>
          <p:nvPr>
            <p:ph type="dt" sz="half" idx="10"/>
          </p:nvPr>
        </p:nvSpPr>
        <p:spPr/>
        <p:txBody>
          <a:bodyPr/>
          <a:lstStyle/>
          <a:p>
            <a:fld id="{CF2DAF3B-ACC0-2649-AA61-9FB30DB5288F}" type="datetime1">
              <a:rPr kumimoji="1" lang="zh-CN" altLang="en-US" smtClean="0"/>
              <a:t>2022/11/24</a:t>
            </a:fld>
            <a:endParaRPr kumimoji="1" lang="zh-CN" altLang="en-US"/>
          </a:p>
        </p:txBody>
      </p:sp>
      <p:sp>
        <p:nvSpPr>
          <p:cNvPr id="4" name="页脚占位符 3">
            <a:extLst>
              <a:ext uri="{FF2B5EF4-FFF2-40B4-BE49-F238E27FC236}">
                <a16:creationId xmlns:a16="http://schemas.microsoft.com/office/drawing/2014/main" id="{E504C41A-A03D-9FD3-7383-098BC06F4547}"/>
              </a:ext>
            </a:extLst>
          </p:cNvPr>
          <p:cNvSpPr>
            <a:spLocks noGrp="1"/>
          </p:cNvSpPr>
          <p:nvPr>
            <p:ph type="ftr" sz="quarter" idx="11"/>
          </p:nvPr>
        </p:nvSpPr>
        <p:spPr/>
        <p:txBody>
          <a:bodyPr/>
          <a:lstStyle/>
          <a:p>
            <a:endParaRPr kumimoji="1" lang="zh-CN" altLang="en-US"/>
          </a:p>
        </p:txBody>
      </p:sp>
      <p:sp>
        <p:nvSpPr>
          <p:cNvPr id="5" name="灯片编号占位符 4">
            <a:extLst>
              <a:ext uri="{FF2B5EF4-FFF2-40B4-BE49-F238E27FC236}">
                <a16:creationId xmlns:a16="http://schemas.microsoft.com/office/drawing/2014/main" id="{6E930E27-9D2F-8E41-A44A-EB89ACAAAA7B}"/>
              </a:ext>
            </a:extLst>
          </p:cNvPr>
          <p:cNvSpPr>
            <a:spLocks noGrp="1"/>
          </p:cNvSpPr>
          <p:nvPr>
            <p:ph type="sldNum" sz="quarter" idx="12"/>
          </p:nvPr>
        </p:nvSpPr>
        <p:spPr/>
        <p:txBody>
          <a:body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371615352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EE9943F0-4183-9B76-A85D-2D5AB5A6829D}"/>
              </a:ext>
            </a:extLst>
          </p:cNvPr>
          <p:cNvSpPr>
            <a:spLocks noGrp="1"/>
          </p:cNvSpPr>
          <p:nvPr>
            <p:ph type="dt" sz="half" idx="10"/>
          </p:nvPr>
        </p:nvSpPr>
        <p:spPr/>
        <p:txBody>
          <a:bodyPr/>
          <a:lstStyle/>
          <a:p>
            <a:fld id="{6BF8425B-5A48-8045-BFD3-35097F808F6B}" type="datetime1">
              <a:rPr kumimoji="1" lang="zh-CN" altLang="en-US" smtClean="0"/>
              <a:t>2022/11/24</a:t>
            </a:fld>
            <a:endParaRPr kumimoji="1" lang="zh-CN" altLang="en-US"/>
          </a:p>
        </p:txBody>
      </p:sp>
      <p:sp>
        <p:nvSpPr>
          <p:cNvPr id="3" name="页脚占位符 2">
            <a:extLst>
              <a:ext uri="{FF2B5EF4-FFF2-40B4-BE49-F238E27FC236}">
                <a16:creationId xmlns:a16="http://schemas.microsoft.com/office/drawing/2014/main" id="{7D425799-1EB2-33C3-C87C-21069686B6AC}"/>
              </a:ext>
            </a:extLst>
          </p:cNvPr>
          <p:cNvSpPr>
            <a:spLocks noGrp="1"/>
          </p:cNvSpPr>
          <p:nvPr>
            <p:ph type="ftr" sz="quarter" idx="11"/>
          </p:nvPr>
        </p:nvSpPr>
        <p:spPr/>
        <p:txBody>
          <a:bodyPr/>
          <a:lstStyle/>
          <a:p>
            <a:endParaRPr kumimoji="1" lang="zh-CN" altLang="en-US"/>
          </a:p>
        </p:txBody>
      </p:sp>
      <p:sp>
        <p:nvSpPr>
          <p:cNvPr id="4" name="灯片编号占位符 3">
            <a:extLst>
              <a:ext uri="{FF2B5EF4-FFF2-40B4-BE49-F238E27FC236}">
                <a16:creationId xmlns:a16="http://schemas.microsoft.com/office/drawing/2014/main" id="{3F561D36-944B-0915-BF26-7A2FF2CA102B}"/>
              </a:ext>
            </a:extLst>
          </p:cNvPr>
          <p:cNvSpPr>
            <a:spLocks noGrp="1"/>
          </p:cNvSpPr>
          <p:nvPr>
            <p:ph type="sldNum" sz="quarter" idx="12"/>
          </p:nvPr>
        </p:nvSpPr>
        <p:spPr/>
        <p:txBody>
          <a:body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17803909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01EB43-E46D-7FCC-B22F-15C33E4E5AEB}"/>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内容占位符 2">
            <a:extLst>
              <a:ext uri="{FF2B5EF4-FFF2-40B4-BE49-F238E27FC236}">
                <a16:creationId xmlns:a16="http://schemas.microsoft.com/office/drawing/2014/main" id="{EDF547F6-9768-2D46-4644-A8AFF4B110C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文本占位符 3">
            <a:extLst>
              <a:ext uri="{FF2B5EF4-FFF2-40B4-BE49-F238E27FC236}">
                <a16:creationId xmlns:a16="http://schemas.microsoft.com/office/drawing/2014/main" id="{B0AAB33D-7BEF-9A7A-B77C-2CCA24A3C76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A342B0B4-D76C-0399-55CC-D105BF48A16C}"/>
              </a:ext>
            </a:extLst>
          </p:cNvPr>
          <p:cNvSpPr>
            <a:spLocks noGrp="1"/>
          </p:cNvSpPr>
          <p:nvPr>
            <p:ph type="dt" sz="half" idx="10"/>
          </p:nvPr>
        </p:nvSpPr>
        <p:spPr/>
        <p:txBody>
          <a:bodyPr/>
          <a:lstStyle/>
          <a:p>
            <a:fld id="{814E21FE-F303-0747-B531-AA769538D82B}" type="datetime1">
              <a:rPr kumimoji="1" lang="zh-CN" altLang="en-US" smtClean="0"/>
              <a:t>2022/11/24</a:t>
            </a:fld>
            <a:endParaRPr kumimoji="1" lang="zh-CN" altLang="en-US"/>
          </a:p>
        </p:txBody>
      </p:sp>
      <p:sp>
        <p:nvSpPr>
          <p:cNvPr id="6" name="页脚占位符 5">
            <a:extLst>
              <a:ext uri="{FF2B5EF4-FFF2-40B4-BE49-F238E27FC236}">
                <a16:creationId xmlns:a16="http://schemas.microsoft.com/office/drawing/2014/main" id="{BCA16602-6C44-400D-78D5-CC7351A38122}"/>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603C0298-3885-257A-C37C-9D55D64E511C}"/>
              </a:ext>
            </a:extLst>
          </p:cNvPr>
          <p:cNvSpPr>
            <a:spLocks noGrp="1"/>
          </p:cNvSpPr>
          <p:nvPr>
            <p:ph type="sldNum" sz="quarter" idx="12"/>
          </p:nvPr>
        </p:nvSpPr>
        <p:spPr/>
        <p:txBody>
          <a:body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20625800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8C2AE3F-7AAB-8230-7E29-89C42D90247C}"/>
              </a:ext>
            </a:extLst>
          </p:cNvPr>
          <p:cNvSpPr>
            <a:spLocks noGrp="1"/>
          </p:cNvSpPr>
          <p:nvPr>
            <p:ph type="title"/>
          </p:nvPr>
        </p:nvSpPr>
        <p:spPr>
          <a:xfrm>
            <a:off x="839788" y="457200"/>
            <a:ext cx="3932237" cy="1600200"/>
          </a:xfrm>
        </p:spPr>
        <p:txBody>
          <a:bodyPr anchor="b"/>
          <a:lstStyle>
            <a:lvl1pPr>
              <a:defRPr sz="3200"/>
            </a:lvl1pPr>
          </a:lstStyle>
          <a:p>
            <a:r>
              <a:rPr kumimoji="1" lang="zh-CN" altLang="en-US"/>
              <a:t>单击此处编辑母版标题样式</a:t>
            </a:r>
          </a:p>
        </p:txBody>
      </p:sp>
      <p:sp>
        <p:nvSpPr>
          <p:cNvPr id="3" name="图片占位符 2">
            <a:extLst>
              <a:ext uri="{FF2B5EF4-FFF2-40B4-BE49-F238E27FC236}">
                <a16:creationId xmlns:a16="http://schemas.microsoft.com/office/drawing/2014/main" id="{A9D47875-8C0E-D40A-62CF-08CC9B08AF6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zh-CN" altLang="en-US"/>
          </a:p>
        </p:txBody>
      </p:sp>
      <p:sp>
        <p:nvSpPr>
          <p:cNvPr id="4" name="文本占位符 3">
            <a:extLst>
              <a:ext uri="{FF2B5EF4-FFF2-40B4-BE49-F238E27FC236}">
                <a16:creationId xmlns:a16="http://schemas.microsoft.com/office/drawing/2014/main" id="{7BE3A97D-3CE8-8F71-657B-894039B7EEF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kumimoji="1" lang="zh-CN" altLang="en-US"/>
              <a:t>单击此处编辑母版文本样式</a:t>
            </a:r>
          </a:p>
        </p:txBody>
      </p:sp>
      <p:sp>
        <p:nvSpPr>
          <p:cNvPr id="5" name="日期占位符 4">
            <a:extLst>
              <a:ext uri="{FF2B5EF4-FFF2-40B4-BE49-F238E27FC236}">
                <a16:creationId xmlns:a16="http://schemas.microsoft.com/office/drawing/2014/main" id="{79BB3B4D-6F3D-D0A7-8641-17DCC4EFEF50}"/>
              </a:ext>
            </a:extLst>
          </p:cNvPr>
          <p:cNvSpPr>
            <a:spLocks noGrp="1"/>
          </p:cNvSpPr>
          <p:nvPr>
            <p:ph type="dt" sz="half" idx="10"/>
          </p:nvPr>
        </p:nvSpPr>
        <p:spPr/>
        <p:txBody>
          <a:bodyPr/>
          <a:lstStyle/>
          <a:p>
            <a:fld id="{4988484A-B833-C147-BA48-2A41E468D973}" type="datetime1">
              <a:rPr kumimoji="1" lang="zh-CN" altLang="en-US" smtClean="0"/>
              <a:t>2022/11/24</a:t>
            </a:fld>
            <a:endParaRPr kumimoji="1" lang="zh-CN" altLang="en-US"/>
          </a:p>
        </p:txBody>
      </p:sp>
      <p:sp>
        <p:nvSpPr>
          <p:cNvPr id="6" name="页脚占位符 5">
            <a:extLst>
              <a:ext uri="{FF2B5EF4-FFF2-40B4-BE49-F238E27FC236}">
                <a16:creationId xmlns:a16="http://schemas.microsoft.com/office/drawing/2014/main" id="{AD295FE2-5718-0FBA-FE54-B72E9F1C0F68}"/>
              </a:ext>
            </a:extLst>
          </p:cNvPr>
          <p:cNvSpPr>
            <a:spLocks noGrp="1"/>
          </p:cNvSpPr>
          <p:nvPr>
            <p:ph type="ftr" sz="quarter" idx="11"/>
          </p:nvPr>
        </p:nvSpPr>
        <p:spPr/>
        <p:txBody>
          <a:bodyPr/>
          <a:lstStyle/>
          <a:p>
            <a:endParaRPr kumimoji="1" lang="zh-CN" altLang="en-US"/>
          </a:p>
        </p:txBody>
      </p:sp>
      <p:sp>
        <p:nvSpPr>
          <p:cNvPr id="7" name="灯片编号占位符 6">
            <a:extLst>
              <a:ext uri="{FF2B5EF4-FFF2-40B4-BE49-F238E27FC236}">
                <a16:creationId xmlns:a16="http://schemas.microsoft.com/office/drawing/2014/main" id="{7F8440F6-2D92-DEAE-3932-D44F09B0D1E6}"/>
              </a:ext>
            </a:extLst>
          </p:cNvPr>
          <p:cNvSpPr>
            <a:spLocks noGrp="1"/>
          </p:cNvSpPr>
          <p:nvPr>
            <p:ph type="sldNum" sz="quarter" idx="12"/>
          </p:nvPr>
        </p:nvSpPr>
        <p:spPr/>
        <p:txBody>
          <a:body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27740390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250770E7-EDD5-C2D7-FB19-93BB5F55FD1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kumimoji="1" lang="zh-CN" altLang="en-US"/>
              <a:t>单击此处编辑母版标题样式</a:t>
            </a:r>
          </a:p>
        </p:txBody>
      </p:sp>
      <p:sp>
        <p:nvSpPr>
          <p:cNvPr id="3" name="文本占位符 2">
            <a:extLst>
              <a:ext uri="{FF2B5EF4-FFF2-40B4-BE49-F238E27FC236}">
                <a16:creationId xmlns:a16="http://schemas.microsoft.com/office/drawing/2014/main" id="{22B79FE7-FBB4-A8FF-73D8-ECE6CCF96C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4" name="日期占位符 3">
            <a:extLst>
              <a:ext uri="{FF2B5EF4-FFF2-40B4-BE49-F238E27FC236}">
                <a16:creationId xmlns:a16="http://schemas.microsoft.com/office/drawing/2014/main" id="{3F759DB5-0F54-9EED-ED0A-820F5732B6C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5A5D5A6-35C8-FE4C-917B-4774A7AECB8C}" type="datetime1">
              <a:rPr kumimoji="1" lang="zh-CN" altLang="en-US" smtClean="0"/>
              <a:t>2022/11/24</a:t>
            </a:fld>
            <a:endParaRPr kumimoji="1" lang="zh-CN" altLang="en-US"/>
          </a:p>
        </p:txBody>
      </p:sp>
      <p:sp>
        <p:nvSpPr>
          <p:cNvPr id="5" name="页脚占位符 4">
            <a:extLst>
              <a:ext uri="{FF2B5EF4-FFF2-40B4-BE49-F238E27FC236}">
                <a16:creationId xmlns:a16="http://schemas.microsoft.com/office/drawing/2014/main" id="{5B600125-C744-B283-85E1-208902155B1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zh-CN" altLang="en-US"/>
          </a:p>
        </p:txBody>
      </p:sp>
      <p:sp>
        <p:nvSpPr>
          <p:cNvPr id="6" name="灯片编号占位符 5">
            <a:extLst>
              <a:ext uri="{FF2B5EF4-FFF2-40B4-BE49-F238E27FC236}">
                <a16:creationId xmlns:a16="http://schemas.microsoft.com/office/drawing/2014/main" id="{6FED84E0-4F48-ED0C-3B6B-019F279AA53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39D9172-DCCC-4443-8D5D-6014BB527E2C}" type="slidenum">
              <a:rPr kumimoji="1" lang="zh-CN" altLang="en-US" smtClean="0"/>
              <a:t>‹#›</a:t>
            </a:fld>
            <a:endParaRPr kumimoji="1" lang="zh-CN" altLang="en-US"/>
          </a:p>
        </p:txBody>
      </p:sp>
    </p:spTree>
    <p:extLst>
      <p:ext uri="{BB962C8B-B14F-4D97-AF65-F5344CB8AC3E}">
        <p14:creationId xmlns:p14="http://schemas.microsoft.com/office/powerpoint/2010/main" val="748031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8.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69669F9-6D94-C434-C66A-A35F41C6DC78}"/>
              </a:ext>
            </a:extLst>
          </p:cNvPr>
          <p:cNvSpPr>
            <a:spLocks noGrp="1"/>
          </p:cNvSpPr>
          <p:nvPr>
            <p:ph type="ctrTitle"/>
          </p:nvPr>
        </p:nvSpPr>
        <p:spPr/>
        <p:txBody>
          <a:bodyPr>
            <a:normAutofit/>
          </a:bodyPr>
          <a:lstStyle/>
          <a:p>
            <a:r>
              <a:rPr kumimoji="1" lang="zh-CN" altLang="en-US" sz="4800" dirty="0"/>
              <a:t>基于动态环境的</a:t>
            </a:r>
            <a:br>
              <a:rPr kumimoji="1" lang="en-US" altLang="zh-CN" sz="4800" dirty="0"/>
            </a:br>
            <a:r>
              <a:rPr kumimoji="1" lang="zh-CN" altLang="en-US" sz="4800" dirty="0"/>
              <a:t>涌现语言对话技术研究</a:t>
            </a:r>
          </a:p>
        </p:txBody>
      </p:sp>
      <p:sp>
        <p:nvSpPr>
          <p:cNvPr id="4" name="文本框 3">
            <a:extLst>
              <a:ext uri="{FF2B5EF4-FFF2-40B4-BE49-F238E27FC236}">
                <a16:creationId xmlns:a16="http://schemas.microsoft.com/office/drawing/2014/main" id="{D48A6DC4-742C-E35B-A2BC-C7F3726D6DFA}"/>
              </a:ext>
            </a:extLst>
          </p:cNvPr>
          <p:cNvSpPr txBox="1"/>
          <p:nvPr/>
        </p:nvSpPr>
        <p:spPr>
          <a:xfrm>
            <a:off x="7653867" y="4047067"/>
            <a:ext cx="2544286" cy="923330"/>
          </a:xfrm>
          <a:prstGeom prst="rect">
            <a:avLst/>
          </a:prstGeom>
          <a:noFill/>
        </p:spPr>
        <p:txBody>
          <a:bodyPr wrap="none" rtlCol="0">
            <a:spAutoFit/>
          </a:bodyPr>
          <a:lstStyle/>
          <a:p>
            <a:r>
              <a:rPr kumimoji="1" lang="zh-CN" altLang="en-US" dirty="0"/>
              <a:t>报告人：余涵</a:t>
            </a:r>
            <a:endParaRPr kumimoji="1" lang="en-US" altLang="zh-CN" dirty="0"/>
          </a:p>
          <a:p>
            <a:r>
              <a:rPr kumimoji="1" lang="zh-CN" altLang="en-US" dirty="0"/>
              <a:t>指导老师：袁彩霞</a:t>
            </a:r>
            <a:endParaRPr kumimoji="1" lang="en-US" altLang="zh-CN" dirty="0"/>
          </a:p>
          <a:p>
            <a:r>
              <a:rPr kumimoji="1" lang="zh-CN" altLang="en-US" dirty="0"/>
              <a:t>时间：</a:t>
            </a:r>
            <a:r>
              <a:rPr kumimoji="1" lang="en-US" altLang="zh-CN" dirty="0"/>
              <a:t>2022</a:t>
            </a:r>
            <a:r>
              <a:rPr kumimoji="1" lang="zh-CN" altLang="en-US" dirty="0"/>
              <a:t>年</a:t>
            </a:r>
            <a:r>
              <a:rPr kumimoji="1" lang="en-US" altLang="zh-CN" dirty="0"/>
              <a:t>11</a:t>
            </a:r>
            <a:r>
              <a:rPr kumimoji="1" lang="zh-CN" altLang="en-US" dirty="0"/>
              <a:t>月</a:t>
            </a:r>
            <a:r>
              <a:rPr kumimoji="1" lang="en-US" altLang="zh-CN" dirty="0"/>
              <a:t>25</a:t>
            </a:r>
            <a:r>
              <a:rPr kumimoji="1" lang="zh-CN" altLang="en-US" dirty="0"/>
              <a:t>日</a:t>
            </a:r>
          </a:p>
        </p:txBody>
      </p:sp>
    </p:spTree>
    <p:extLst>
      <p:ext uri="{BB962C8B-B14F-4D97-AF65-F5344CB8AC3E}">
        <p14:creationId xmlns:p14="http://schemas.microsoft.com/office/powerpoint/2010/main" val="16818893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693C9BD3-76D4-AFFA-C26D-249AEF7E1E2C}"/>
              </a:ext>
            </a:extLst>
          </p:cNvPr>
          <p:cNvSpPr txBox="1"/>
          <p:nvPr/>
        </p:nvSpPr>
        <p:spPr>
          <a:xfrm>
            <a:off x="1054100" y="660400"/>
            <a:ext cx="1620957" cy="523220"/>
          </a:xfrm>
          <a:prstGeom prst="rect">
            <a:avLst/>
          </a:prstGeom>
          <a:noFill/>
        </p:spPr>
        <p:txBody>
          <a:bodyPr wrap="none" rtlCol="0">
            <a:spAutoFit/>
          </a:bodyPr>
          <a:lstStyle/>
          <a:p>
            <a:r>
              <a:rPr kumimoji="1" lang="zh-CN" altLang="en-US" sz="2800" dirty="0"/>
              <a:t>研究现状</a:t>
            </a:r>
          </a:p>
        </p:txBody>
      </p:sp>
      <p:sp>
        <p:nvSpPr>
          <p:cNvPr id="6" name="文本框 5">
            <a:extLst>
              <a:ext uri="{FF2B5EF4-FFF2-40B4-BE49-F238E27FC236}">
                <a16:creationId xmlns:a16="http://schemas.microsoft.com/office/drawing/2014/main" id="{83BA77A2-782E-E977-662F-DDECE5C56126}"/>
              </a:ext>
            </a:extLst>
          </p:cNvPr>
          <p:cNvSpPr txBox="1"/>
          <p:nvPr/>
        </p:nvSpPr>
        <p:spPr>
          <a:xfrm>
            <a:off x="2048934" y="1720840"/>
            <a:ext cx="6413935" cy="4093428"/>
          </a:xfrm>
          <a:prstGeom prst="rect">
            <a:avLst/>
          </a:prstGeom>
          <a:noFill/>
        </p:spPr>
        <p:txBody>
          <a:bodyPr wrap="none" rtlCol="0">
            <a:spAutoFit/>
          </a:bodyPr>
          <a:lstStyle/>
          <a:p>
            <a:r>
              <a:rPr lang="zh-CN" altLang="en-US" sz="2200" dirty="0">
                <a:sym typeface="+mn-ea"/>
              </a:rPr>
              <a:t>根据涌现语言的任务场景可分：</a:t>
            </a:r>
            <a:endParaRPr lang="en-US" altLang="zh-CN" sz="2200" dirty="0">
              <a:sym typeface="+mn-ea"/>
            </a:endParaRPr>
          </a:p>
          <a:p>
            <a:endParaRPr lang="zh-CN" altLang="en-US" sz="2200" dirty="0"/>
          </a:p>
          <a:p>
            <a:pPr marL="742950" lvl="1" indent="-285750">
              <a:buFont typeface="Arial" panose="020B0604020202090204" pitchFamily="34" charset="0"/>
              <a:buChar char="•"/>
            </a:pPr>
            <a:r>
              <a:rPr lang="zh-CN" altLang="en-US" sz="2200" dirty="0">
                <a:sym typeface="+mn-ea"/>
              </a:rPr>
              <a:t>合作式</a:t>
            </a:r>
            <a:endParaRPr lang="en-US" altLang="zh-CN" sz="2200" dirty="0"/>
          </a:p>
          <a:p>
            <a:pPr lvl="2" indent="0">
              <a:buFont typeface="Arial" panose="020B0604020202090204" pitchFamily="34" charset="0"/>
              <a:buNone/>
            </a:pPr>
            <a:r>
              <a:rPr lang="en-US" altLang="zh-CN" sz="2200" dirty="0">
                <a:sym typeface="+mn-ea"/>
              </a:rPr>
              <a:t>1. referential game [2]</a:t>
            </a:r>
            <a:endParaRPr lang="en-US" altLang="zh-CN" sz="2200" dirty="0"/>
          </a:p>
          <a:p>
            <a:pPr lvl="2" indent="0">
              <a:buFont typeface="Arial" panose="020B0604020202090204" pitchFamily="34" charset="0"/>
              <a:buNone/>
            </a:pPr>
            <a:r>
              <a:rPr lang="en-US" altLang="zh-CN" sz="2200" dirty="0">
                <a:sym typeface="+mn-ea"/>
              </a:rPr>
              <a:t>2. navigation game [4]</a:t>
            </a:r>
            <a:endParaRPr lang="en-US" altLang="zh-CN" sz="2200" dirty="0"/>
          </a:p>
          <a:p>
            <a:pPr lvl="1"/>
            <a:endParaRPr lang="zh-CN" altLang="en-US" sz="2200" dirty="0"/>
          </a:p>
          <a:p>
            <a:pPr marL="742950" lvl="1" indent="-285750">
              <a:buFont typeface="Arial" panose="020B0604020202090204" pitchFamily="34" charset="0"/>
              <a:buChar char="•"/>
            </a:pPr>
            <a:r>
              <a:rPr lang="zh-CN" altLang="en-US" sz="2200" dirty="0">
                <a:sym typeface="+mn-ea"/>
              </a:rPr>
              <a:t>半合作式</a:t>
            </a:r>
            <a:endParaRPr lang="en-US" altLang="zh-CN" sz="2200" dirty="0"/>
          </a:p>
          <a:p>
            <a:pPr lvl="2" indent="0">
              <a:buFont typeface="Arial" panose="020B0604020202090204" pitchFamily="34" charset="0"/>
              <a:buNone/>
            </a:pPr>
            <a:r>
              <a:rPr lang="en-US" altLang="zh-CN" sz="2200" dirty="0">
                <a:sym typeface="+mn-ea"/>
              </a:rPr>
              <a:t>1. negotiation game [11]</a:t>
            </a:r>
            <a:endParaRPr lang="en-US" altLang="zh-CN" sz="2200" dirty="0"/>
          </a:p>
          <a:p>
            <a:pPr lvl="1"/>
            <a:endParaRPr lang="en-US" altLang="zh-CN" sz="2200" dirty="0"/>
          </a:p>
          <a:p>
            <a:pPr marL="742950" lvl="1" indent="-285750">
              <a:buFont typeface="Arial" panose="020B0604020202090204" pitchFamily="34" charset="0"/>
              <a:buChar char="•"/>
            </a:pPr>
            <a:r>
              <a:rPr lang="zh-CN" altLang="en-US" sz="2200" dirty="0">
                <a:sym typeface="+mn-ea"/>
              </a:rPr>
              <a:t>竞争式</a:t>
            </a:r>
            <a:endParaRPr lang="en-US" altLang="zh-CN" sz="2200" dirty="0"/>
          </a:p>
          <a:p>
            <a:pPr lvl="2" indent="0">
              <a:buFont typeface="Arial" panose="020B0604020202090204" pitchFamily="34" charset="0"/>
              <a:buNone/>
            </a:pPr>
            <a:r>
              <a:rPr lang="en-US" altLang="zh-CN" sz="2200" dirty="0">
                <a:sym typeface="+mn-ea"/>
              </a:rPr>
              <a:t>1. circular biased sender-receiver game [12]</a:t>
            </a:r>
            <a:endParaRPr lang="zh-CN" altLang="en-US" sz="2200" dirty="0"/>
          </a:p>
          <a:p>
            <a:endParaRPr kumimoji="1" lang="zh-CN" altLang="en-US" dirty="0"/>
          </a:p>
        </p:txBody>
      </p:sp>
      <p:sp>
        <p:nvSpPr>
          <p:cNvPr id="7" name="灯片编号占位符 6">
            <a:extLst>
              <a:ext uri="{FF2B5EF4-FFF2-40B4-BE49-F238E27FC236}">
                <a16:creationId xmlns:a16="http://schemas.microsoft.com/office/drawing/2014/main" id="{0B9F2936-8233-990B-239C-E4FDE80BD0D8}"/>
              </a:ext>
            </a:extLst>
          </p:cNvPr>
          <p:cNvSpPr>
            <a:spLocks noGrp="1"/>
          </p:cNvSpPr>
          <p:nvPr>
            <p:ph type="sldNum" sz="quarter" idx="12"/>
          </p:nvPr>
        </p:nvSpPr>
        <p:spPr/>
        <p:txBody>
          <a:bodyPr/>
          <a:lstStyle/>
          <a:p>
            <a:fld id="{039D9172-DCCC-4443-8D5D-6014BB527E2C}" type="slidenum">
              <a:rPr kumimoji="1" lang="zh-CN" altLang="en-US" smtClean="0"/>
              <a:t>10</a:t>
            </a:fld>
            <a:endParaRPr kumimoji="1" lang="zh-CN" altLang="en-US"/>
          </a:p>
        </p:txBody>
      </p:sp>
    </p:spTree>
    <p:extLst>
      <p:ext uri="{BB962C8B-B14F-4D97-AF65-F5344CB8AC3E}">
        <p14:creationId xmlns:p14="http://schemas.microsoft.com/office/powerpoint/2010/main" val="166486666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4751F42-0E74-C3D5-10F6-6A7B0CC950D6}"/>
              </a:ext>
            </a:extLst>
          </p:cNvPr>
          <p:cNvSpPr txBox="1"/>
          <p:nvPr/>
        </p:nvSpPr>
        <p:spPr>
          <a:xfrm>
            <a:off x="1054100" y="660400"/>
            <a:ext cx="1620957" cy="523220"/>
          </a:xfrm>
          <a:prstGeom prst="rect">
            <a:avLst/>
          </a:prstGeom>
          <a:noFill/>
        </p:spPr>
        <p:txBody>
          <a:bodyPr wrap="none" rtlCol="0">
            <a:spAutoFit/>
          </a:bodyPr>
          <a:lstStyle/>
          <a:p>
            <a:r>
              <a:rPr kumimoji="1" lang="zh-CN" altLang="en-US" sz="2800" dirty="0"/>
              <a:t>研究现状</a:t>
            </a:r>
          </a:p>
        </p:txBody>
      </p:sp>
      <p:sp>
        <p:nvSpPr>
          <p:cNvPr id="6" name="文本框 5">
            <a:extLst>
              <a:ext uri="{FF2B5EF4-FFF2-40B4-BE49-F238E27FC236}">
                <a16:creationId xmlns:a16="http://schemas.microsoft.com/office/drawing/2014/main" id="{287B9B32-9496-9EEC-0A3B-A5C6A46F9552}"/>
              </a:ext>
            </a:extLst>
          </p:cNvPr>
          <p:cNvSpPr txBox="1"/>
          <p:nvPr/>
        </p:nvSpPr>
        <p:spPr>
          <a:xfrm>
            <a:off x="1149839" y="1483960"/>
            <a:ext cx="3696846" cy="430887"/>
          </a:xfrm>
          <a:prstGeom prst="rect">
            <a:avLst/>
          </a:prstGeom>
          <a:noFill/>
        </p:spPr>
        <p:txBody>
          <a:bodyPr wrap="none" rtlCol="0">
            <a:spAutoFit/>
          </a:bodyPr>
          <a:lstStyle/>
          <a:p>
            <a:r>
              <a:rPr kumimoji="1" lang="zh-CN" altLang="en-US" sz="2200" dirty="0"/>
              <a:t>合作式 </a:t>
            </a:r>
            <a:r>
              <a:rPr kumimoji="1" lang="en-US" altLang="zh-CN" sz="2200" dirty="0"/>
              <a:t>–</a:t>
            </a:r>
            <a:r>
              <a:rPr kumimoji="1" lang="zh-CN" altLang="en-US" sz="2200" dirty="0"/>
              <a:t> </a:t>
            </a:r>
            <a:r>
              <a:rPr kumimoji="1" lang="en-US" altLang="zh-CN" sz="2200" dirty="0"/>
              <a:t>referential</a:t>
            </a:r>
            <a:r>
              <a:rPr kumimoji="1" lang="zh-CN" altLang="en-US" sz="2200" dirty="0"/>
              <a:t> </a:t>
            </a:r>
            <a:r>
              <a:rPr kumimoji="1" lang="en-US" altLang="zh-CN" sz="2200" dirty="0"/>
              <a:t>game [2]</a:t>
            </a:r>
            <a:endParaRPr kumimoji="1" lang="zh-CN" altLang="en-US" sz="2200" dirty="0"/>
          </a:p>
        </p:txBody>
      </p:sp>
      <p:sp>
        <p:nvSpPr>
          <p:cNvPr id="7" name="文本框 6">
            <a:extLst>
              <a:ext uri="{FF2B5EF4-FFF2-40B4-BE49-F238E27FC236}">
                <a16:creationId xmlns:a16="http://schemas.microsoft.com/office/drawing/2014/main" id="{34A79CDC-6A13-026B-4963-FCF018104AE2}"/>
              </a:ext>
            </a:extLst>
          </p:cNvPr>
          <p:cNvSpPr txBox="1"/>
          <p:nvPr/>
        </p:nvSpPr>
        <p:spPr>
          <a:xfrm>
            <a:off x="7027767" y="1861188"/>
            <a:ext cx="4742706" cy="3816429"/>
          </a:xfrm>
          <a:prstGeom prst="rect">
            <a:avLst/>
          </a:prstGeom>
          <a:noFill/>
        </p:spPr>
        <p:txBody>
          <a:bodyPr wrap="square" rtlCol="0">
            <a:spAutoFit/>
          </a:bodyPr>
          <a:lstStyle/>
          <a:p>
            <a:r>
              <a:rPr kumimoji="1" lang="en-US" altLang="zh-CN" sz="2200" dirty="0"/>
              <a:t>Speaker</a:t>
            </a:r>
            <a:r>
              <a:rPr kumimoji="1" lang="zh-CN" altLang="en-US" sz="2200" dirty="0"/>
              <a:t>只有目标的信息，需要通过对它的描述帮助</a:t>
            </a:r>
            <a:r>
              <a:rPr kumimoji="1" lang="en-US" altLang="zh-CN" sz="2200" dirty="0"/>
              <a:t>Listener</a:t>
            </a:r>
            <a:r>
              <a:rPr kumimoji="1" lang="zh-CN" altLang="en-US" sz="2200" dirty="0"/>
              <a:t>从候选项中选出目标项。</a:t>
            </a:r>
            <a:endParaRPr kumimoji="1" lang="en-US" altLang="zh-CN" sz="2200" dirty="0"/>
          </a:p>
          <a:p>
            <a:endParaRPr kumimoji="1" lang="en-US" altLang="zh-CN" sz="2200" dirty="0"/>
          </a:p>
          <a:p>
            <a:r>
              <a:rPr kumimoji="1" lang="en-US" altLang="zh-CN" sz="2200" dirty="0"/>
              <a:t>Speaker:</a:t>
            </a:r>
          </a:p>
          <a:p>
            <a:pPr marL="742950" lvl="1" indent="-285750">
              <a:buFont typeface="Arial" panose="020B0604020202020204" pitchFamily="34" charset="0"/>
              <a:buChar char="•"/>
            </a:pPr>
            <a:r>
              <a:rPr kumimoji="1" lang="zh-CN" altLang="en-US" sz="2200" dirty="0"/>
              <a:t>输入：目标物的特征信息</a:t>
            </a:r>
            <a:endParaRPr kumimoji="1" lang="en-US" altLang="zh-CN" sz="2200" dirty="0"/>
          </a:p>
          <a:p>
            <a:pPr marL="742950" lvl="1" indent="-285750">
              <a:buFont typeface="Arial" panose="020B0604020202020204" pitchFamily="34" charset="0"/>
              <a:buChar char="•"/>
            </a:pPr>
            <a:r>
              <a:rPr kumimoji="1" lang="zh-CN" altLang="en-US" sz="2200" dirty="0"/>
              <a:t>输出：描述的语言</a:t>
            </a:r>
            <a:endParaRPr kumimoji="1" lang="en-US" altLang="zh-CN" sz="2200" dirty="0"/>
          </a:p>
          <a:p>
            <a:endParaRPr kumimoji="1" lang="en-US" altLang="zh-CN" sz="2200" dirty="0"/>
          </a:p>
          <a:p>
            <a:r>
              <a:rPr kumimoji="1" lang="en-US" altLang="zh-CN" sz="2200" dirty="0"/>
              <a:t>Listener:</a:t>
            </a:r>
          </a:p>
          <a:p>
            <a:pPr marL="742950" lvl="1" indent="-285750">
              <a:buFont typeface="Arial" panose="020B0604020202020204" pitchFamily="34" charset="0"/>
              <a:buChar char="•"/>
            </a:pPr>
            <a:r>
              <a:rPr kumimoji="1" lang="zh-CN" altLang="en-US" sz="2200" dirty="0"/>
              <a:t>输入：</a:t>
            </a:r>
            <a:r>
              <a:rPr kumimoji="1" lang="en-US" altLang="zh-CN" sz="2200" dirty="0"/>
              <a:t>speaker</a:t>
            </a:r>
            <a:r>
              <a:rPr kumimoji="1" lang="zh-CN" altLang="en-US" sz="2200" dirty="0"/>
              <a:t>生成的语言信息</a:t>
            </a:r>
            <a:endParaRPr kumimoji="1" lang="en-US" altLang="zh-CN" sz="2200" dirty="0"/>
          </a:p>
          <a:p>
            <a:pPr marL="742950" lvl="1" indent="-285750">
              <a:buFont typeface="Arial" panose="020B0604020202020204" pitchFamily="34" charset="0"/>
              <a:buChar char="•"/>
            </a:pPr>
            <a:r>
              <a:rPr kumimoji="1" lang="zh-CN" altLang="en-US" sz="2200" dirty="0"/>
              <a:t>输出：对于目标的预测</a:t>
            </a:r>
          </a:p>
        </p:txBody>
      </p:sp>
      <p:sp>
        <p:nvSpPr>
          <p:cNvPr id="8" name="灯片编号占位符 7">
            <a:extLst>
              <a:ext uri="{FF2B5EF4-FFF2-40B4-BE49-F238E27FC236}">
                <a16:creationId xmlns:a16="http://schemas.microsoft.com/office/drawing/2014/main" id="{1AF76278-A070-0A4B-E95F-CF101F07F0A5}"/>
              </a:ext>
            </a:extLst>
          </p:cNvPr>
          <p:cNvSpPr>
            <a:spLocks noGrp="1"/>
          </p:cNvSpPr>
          <p:nvPr>
            <p:ph type="sldNum" sz="quarter" idx="12"/>
          </p:nvPr>
        </p:nvSpPr>
        <p:spPr/>
        <p:txBody>
          <a:bodyPr/>
          <a:lstStyle/>
          <a:p>
            <a:fld id="{039D9172-DCCC-4443-8D5D-6014BB527E2C}" type="slidenum">
              <a:rPr kumimoji="1" lang="zh-CN" altLang="en-US" smtClean="0"/>
              <a:t>11</a:t>
            </a:fld>
            <a:endParaRPr kumimoji="1" lang="zh-CN" altLang="en-US" dirty="0"/>
          </a:p>
        </p:txBody>
      </p:sp>
      <p:pic>
        <p:nvPicPr>
          <p:cNvPr id="2" name="图片 1" descr="图示&#10;&#10;描述已自动生成">
            <a:extLst>
              <a:ext uri="{FF2B5EF4-FFF2-40B4-BE49-F238E27FC236}">
                <a16:creationId xmlns:a16="http://schemas.microsoft.com/office/drawing/2014/main" id="{FEAE0DBA-86B7-69D4-9D0C-A203F8D87D02}"/>
              </a:ext>
            </a:extLst>
          </p:cNvPr>
          <p:cNvPicPr>
            <a:picLocks noChangeAspect="1"/>
          </p:cNvPicPr>
          <p:nvPr/>
        </p:nvPicPr>
        <p:blipFill>
          <a:blip r:embed="rId3"/>
          <a:stretch>
            <a:fillRect/>
          </a:stretch>
        </p:blipFill>
        <p:spPr>
          <a:xfrm>
            <a:off x="421527" y="2758760"/>
            <a:ext cx="6585778" cy="2021283"/>
          </a:xfrm>
          <a:prstGeom prst="rect">
            <a:avLst/>
          </a:prstGeom>
        </p:spPr>
      </p:pic>
    </p:spTree>
    <p:extLst>
      <p:ext uri="{BB962C8B-B14F-4D97-AF65-F5344CB8AC3E}">
        <p14:creationId xmlns:p14="http://schemas.microsoft.com/office/powerpoint/2010/main" val="1611695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D4A9946E-3794-D181-A94D-9B778C43A15C}"/>
              </a:ext>
            </a:extLst>
          </p:cNvPr>
          <p:cNvSpPr>
            <a:spLocks noGrp="1"/>
          </p:cNvSpPr>
          <p:nvPr>
            <p:ph type="sldNum" sz="quarter" idx="12"/>
          </p:nvPr>
        </p:nvSpPr>
        <p:spPr/>
        <p:txBody>
          <a:bodyPr/>
          <a:lstStyle/>
          <a:p>
            <a:fld id="{039D9172-DCCC-4443-8D5D-6014BB527E2C}" type="slidenum">
              <a:rPr kumimoji="1" lang="zh-CN" altLang="en-US" smtClean="0"/>
              <a:t>12</a:t>
            </a:fld>
            <a:endParaRPr kumimoji="1" lang="zh-CN" altLang="en-US" dirty="0"/>
          </a:p>
        </p:txBody>
      </p:sp>
      <p:sp>
        <p:nvSpPr>
          <p:cNvPr id="6" name="文本框 5">
            <a:extLst>
              <a:ext uri="{FF2B5EF4-FFF2-40B4-BE49-F238E27FC236}">
                <a16:creationId xmlns:a16="http://schemas.microsoft.com/office/drawing/2014/main" id="{9D1A2653-EE10-0A4A-0419-45F3DCAC4C37}"/>
              </a:ext>
            </a:extLst>
          </p:cNvPr>
          <p:cNvSpPr txBox="1"/>
          <p:nvPr/>
        </p:nvSpPr>
        <p:spPr>
          <a:xfrm>
            <a:off x="89941" y="289679"/>
            <a:ext cx="12102059" cy="738664"/>
          </a:xfrm>
          <a:prstGeom prst="rect">
            <a:avLst/>
          </a:prstGeom>
          <a:noFill/>
        </p:spPr>
        <p:txBody>
          <a:bodyPr wrap="square" rtlCol="0">
            <a:spAutoFit/>
          </a:bodyPr>
          <a:lstStyle/>
          <a:p>
            <a:r>
              <a:rPr kumimoji="1" lang="en-US" altLang="zh-CN" sz="2400" dirty="0"/>
              <a:t>Referential Game </a:t>
            </a:r>
            <a:r>
              <a:rPr kumimoji="1" lang="zh-CN" altLang="en-US" sz="2400" dirty="0"/>
              <a:t>及其变体：</a:t>
            </a:r>
            <a:endParaRPr kumimoji="1" lang="en-US" altLang="zh-CN" sz="2400" dirty="0"/>
          </a:p>
          <a:p>
            <a:endParaRPr kumimoji="1" lang="en-US" altLang="zh-CN" sz="1800" dirty="0"/>
          </a:p>
        </p:txBody>
      </p:sp>
      <p:graphicFrame>
        <p:nvGraphicFramePr>
          <p:cNvPr id="7" name="表格 6">
            <a:extLst>
              <a:ext uri="{FF2B5EF4-FFF2-40B4-BE49-F238E27FC236}">
                <a16:creationId xmlns:a16="http://schemas.microsoft.com/office/drawing/2014/main" id="{48783A76-2EB4-BE51-777C-50448F88FF5A}"/>
              </a:ext>
            </a:extLst>
          </p:cNvPr>
          <p:cNvGraphicFramePr>
            <a:graphicFrameLocks noGrp="1"/>
          </p:cNvGraphicFramePr>
          <p:nvPr>
            <p:extLst>
              <p:ext uri="{D42A27DB-BD31-4B8C-83A1-F6EECF244321}">
                <p14:modId xmlns:p14="http://schemas.microsoft.com/office/powerpoint/2010/main" val="1605936834"/>
              </p:ext>
            </p:extLst>
          </p:nvPr>
        </p:nvGraphicFramePr>
        <p:xfrm>
          <a:off x="446313" y="959931"/>
          <a:ext cx="9920843" cy="2996656"/>
        </p:xfrm>
        <a:graphic>
          <a:graphicData uri="http://schemas.openxmlformats.org/drawingml/2006/table">
            <a:tbl>
              <a:tblPr>
                <a:tableStyleId>{5C22544A-7EE6-4342-B048-85BDC9FD1C3A}</a:tableStyleId>
              </a:tblPr>
              <a:tblGrid>
                <a:gridCol w="4103354">
                  <a:extLst>
                    <a:ext uri="{9D8B030D-6E8A-4147-A177-3AD203B41FA5}">
                      <a16:colId xmlns:a16="http://schemas.microsoft.com/office/drawing/2014/main" val="15404280"/>
                    </a:ext>
                  </a:extLst>
                </a:gridCol>
                <a:gridCol w="1250488">
                  <a:extLst>
                    <a:ext uri="{9D8B030D-6E8A-4147-A177-3AD203B41FA5}">
                      <a16:colId xmlns:a16="http://schemas.microsoft.com/office/drawing/2014/main" val="3807766166"/>
                    </a:ext>
                  </a:extLst>
                </a:gridCol>
                <a:gridCol w="1902917">
                  <a:extLst>
                    <a:ext uri="{9D8B030D-6E8A-4147-A177-3AD203B41FA5}">
                      <a16:colId xmlns:a16="http://schemas.microsoft.com/office/drawing/2014/main" val="1550608723"/>
                    </a:ext>
                  </a:extLst>
                </a:gridCol>
                <a:gridCol w="2664084">
                  <a:extLst>
                    <a:ext uri="{9D8B030D-6E8A-4147-A177-3AD203B41FA5}">
                      <a16:colId xmlns:a16="http://schemas.microsoft.com/office/drawing/2014/main" val="1062194003"/>
                    </a:ext>
                  </a:extLst>
                </a:gridCol>
              </a:tblGrid>
              <a:tr h="188199">
                <a:tc>
                  <a:txBody>
                    <a:bodyPr/>
                    <a:lstStyle/>
                    <a:p>
                      <a:pPr algn="l" fontAlgn="ct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en" sz="1600" u="none" strike="noStrike">
                          <a:effectLst/>
                        </a:rPr>
                        <a:t>Speaker</a:t>
                      </a:r>
                      <a:endParaRPr lang="en"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en" sz="1600" u="none" strike="noStrike">
                          <a:effectLst/>
                        </a:rPr>
                        <a:t>Listener</a:t>
                      </a:r>
                      <a:endParaRPr lang="en"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a:effectLst/>
                        </a:rPr>
                        <a:t>目标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extLst>
                  <a:ext uri="{0D108BD9-81ED-4DB2-BD59-A6C34878D82A}">
                    <a16:rowId xmlns:a16="http://schemas.microsoft.com/office/drawing/2014/main" val="815263183"/>
                  </a:ext>
                </a:extLst>
              </a:tr>
              <a:tr h="188199">
                <a:tc>
                  <a:txBody>
                    <a:bodyPr/>
                    <a:lstStyle/>
                    <a:p>
                      <a:pPr algn="l" fontAlgn="ctr"/>
                      <a:r>
                        <a:rPr lang="zh-CN" altLang="en-US" sz="1600" u="none" strike="noStrike">
                          <a:effectLst/>
                        </a:rPr>
                        <a:t>原始的设定</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a:effectLst/>
                        </a:rPr>
                        <a:t>目标图片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a:effectLst/>
                        </a:rPr>
                        <a:t>多张图片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a:effectLst/>
                        </a:rPr>
                        <a:t>与目标图片相同的图片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extLst>
                  <a:ext uri="{0D108BD9-81ED-4DB2-BD59-A6C34878D82A}">
                    <a16:rowId xmlns:a16="http://schemas.microsoft.com/office/drawing/2014/main" val="2605788532"/>
                  </a:ext>
                </a:extLst>
              </a:tr>
              <a:tr h="188199">
                <a:tc>
                  <a:txBody>
                    <a:bodyPr/>
                    <a:lstStyle/>
                    <a:p>
                      <a:pPr algn="l" fontAlgn="ctr"/>
                      <a:r>
                        <a:rPr lang="en" sz="1600" u="none" strike="noStrike">
                          <a:effectLst/>
                        </a:rPr>
                        <a:t>(ICLR17) Multi-Agent Cooperation and the Emergence of (Natural) Language</a:t>
                      </a:r>
                      <a:endParaRPr lang="en"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a:effectLst/>
                        </a:rPr>
                        <a:t>目标图片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a:effectLst/>
                        </a:rPr>
                        <a:t>多张图片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b="1" u="none" strike="noStrike" dirty="0">
                          <a:effectLst/>
                        </a:rPr>
                        <a:t>与目标图片同概念的图片</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extLst>
                  <a:ext uri="{0D108BD9-81ED-4DB2-BD59-A6C34878D82A}">
                    <a16:rowId xmlns:a16="http://schemas.microsoft.com/office/drawing/2014/main" val="3997953001"/>
                  </a:ext>
                </a:extLst>
              </a:tr>
              <a:tr h="188199">
                <a:tc>
                  <a:txBody>
                    <a:bodyPr/>
                    <a:lstStyle/>
                    <a:p>
                      <a:pPr algn="l" fontAlgn="ctr"/>
                      <a:r>
                        <a:rPr lang="en" sz="1600" u="none" strike="noStrike">
                          <a:effectLst/>
                        </a:rPr>
                        <a:t>(ICLR18) Emergent Communication in a Multi-Modal, Multi-Step Referential Game</a:t>
                      </a:r>
                      <a:endParaRPr lang="en"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a:effectLst/>
                        </a:rPr>
                        <a:t>目标图片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b="1" u="none" strike="noStrike" dirty="0">
                          <a:effectLst/>
                        </a:rPr>
                        <a:t>多条描述文本</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dirty="0">
                          <a:effectLst/>
                        </a:rPr>
                        <a:t>描述目标图片的文本</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extLst>
                  <a:ext uri="{0D108BD9-81ED-4DB2-BD59-A6C34878D82A}">
                    <a16:rowId xmlns:a16="http://schemas.microsoft.com/office/drawing/2014/main" val="2451988342"/>
                  </a:ext>
                </a:extLst>
              </a:tr>
              <a:tr h="188199">
                <a:tc rowSpan="2">
                  <a:txBody>
                    <a:bodyPr/>
                    <a:lstStyle/>
                    <a:p>
                      <a:pPr algn="l" fontAlgn="ctr"/>
                      <a:r>
                        <a:rPr lang="en" sz="1600" u="none" strike="noStrike">
                          <a:effectLst/>
                        </a:rPr>
                        <a:t>(ICLR18) Emergence of Linguistic Communication From Referential Games with Symbolic and Pixel Input</a:t>
                      </a:r>
                      <a:endParaRPr lang="en"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a:effectLst/>
                        </a:rPr>
                        <a:t>目标符号</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b="1" u="none" strike="noStrike" dirty="0">
                          <a:effectLst/>
                        </a:rPr>
                        <a:t>多条符号</a:t>
                      </a:r>
                      <a:endParaRPr lang="zh-CN" altLang="en-US" sz="1600" b="1"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a:effectLst/>
                        </a:rPr>
                        <a:t>与目标符号相同的符号</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extLst>
                  <a:ext uri="{0D108BD9-81ED-4DB2-BD59-A6C34878D82A}">
                    <a16:rowId xmlns:a16="http://schemas.microsoft.com/office/drawing/2014/main" val="3027935417"/>
                  </a:ext>
                </a:extLst>
              </a:tr>
              <a:tr h="188199">
                <a:tc vMerge="1">
                  <a:txBody>
                    <a:bodyPr/>
                    <a:lstStyle/>
                    <a:p>
                      <a:endParaRPr lang="zh-CN" altLang="en-US"/>
                    </a:p>
                  </a:txBody>
                  <a:tcPr/>
                </a:tc>
                <a:tc>
                  <a:txBody>
                    <a:bodyPr/>
                    <a:lstStyle/>
                    <a:p>
                      <a:pPr algn="l" fontAlgn="ctr"/>
                      <a:r>
                        <a:rPr lang="zh-CN" altLang="en-US" sz="1600" u="none" strike="noStrike" dirty="0">
                          <a:effectLst/>
                        </a:rPr>
                        <a:t>目标图片</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dirty="0">
                          <a:effectLst/>
                        </a:rPr>
                        <a:t>多张图片</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a:effectLst/>
                        </a:rPr>
                        <a:t>与目标图片相同的图片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extLst>
                  <a:ext uri="{0D108BD9-81ED-4DB2-BD59-A6C34878D82A}">
                    <a16:rowId xmlns:a16="http://schemas.microsoft.com/office/drawing/2014/main" val="319261333"/>
                  </a:ext>
                </a:extLst>
              </a:tr>
              <a:tr h="188199">
                <a:tc rowSpan="3">
                  <a:txBody>
                    <a:bodyPr/>
                    <a:lstStyle/>
                    <a:p>
                      <a:pPr algn="l" fontAlgn="ctr"/>
                      <a:r>
                        <a:rPr lang="en" sz="1600" u="none" strike="noStrike" dirty="0">
                          <a:effectLst/>
                        </a:rPr>
                        <a:t>(NIPS21) Emergent Communication of Generalization</a:t>
                      </a:r>
                      <a:endParaRPr lang="en" sz="1600" b="0"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tc gridSpan="2">
                  <a:txBody>
                    <a:bodyPr/>
                    <a:lstStyle/>
                    <a:p>
                      <a:pPr algn="ctr" fontAlgn="ctr"/>
                      <a:r>
                        <a:rPr lang="zh-CN" altLang="en-US" sz="1600" u="none" strike="noStrike" dirty="0">
                          <a:effectLst/>
                        </a:rPr>
                        <a:t>   多张图片</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tc hMerge="1">
                  <a:txBody>
                    <a:bodyPr/>
                    <a:lstStyle/>
                    <a:p>
                      <a:endParaRPr lang="zh-CN" altLang="en-US"/>
                    </a:p>
                  </a:txBody>
                  <a:tcPr/>
                </a:tc>
                <a:tc>
                  <a:txBody>
                    <a:bodyPr/>
                    <a:lstStyle/>
                    <a:p>
                      <a:pPr algn="l" fontAlgn="ctr"/>
                      <a:r>
                        <a:rPr lang="zh-CN" altLang="en-US" sz="1600" u="none" strike="noStrike" dirty="0">
                          <a:effectLst/>
                        </a:rPr>
                        <a:t>与目标图片相同的图片</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extLst>
                  <a:ext uri="{0D108BD9-81ED-4DB2-BD59-A6C34878D82A}">
                    <a16:rowId xmlns:a16="http://schemas.microsoft.com/office/drawing/2014/main" val="4163851141"/>
                  </a:ext>
                </a:extLst>
              </a:tr>
              <a:tr h="188199">
                <a:tc vMerge="1">
                  <a:txBody>
                    <a:bodyPr/>
                    <a:lstStyle/>
                    <a:p>
                      <a:endParaRPr lang="zh-CN" altLang="en-US"/>
                    </a:p>
                  </a:txBody>
                  <a:tcPr/>
                </a:tc>
                <a:tc gridSpan="2">
                  <a:txBody>
                    <a:bodyPr/>
                    <a:lstStyle/>
                    <a:p>
                      <a:pPr algn="ctr" fontAlgn="ctr"/>
                      <a:r>
                        <a:rPr lang="zh-CN" altLang="en-US" sz="1600" u="none" strike="noStrike" dirty="0">
                          <a:effectLst/>
                        </a:rPr>
                        <a:t>   多张图片</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tc hMerge="1">
                  <a:txBody>
                    <a:bodyPr/>
                    <a:lstStyle/>
                    <a:p>
                      <a:endParaRPr lang="zh-CN" altLang="en-US"/>
                    </a:p>
                  </a:txBody>
                  <a:tcPr/>
                </a:tc>
                <a:tc>
                  <a:txBody>
                    <a:bodyPr/>
                    <a:lstStyle/>
                    <a:p>
                      <a:pPr algn="l" fontAlgn="ctr"/>
                      <a:r>
                        <a:rPr lang="zh-CN" altLang="en-US" sz="1600" u="none" strike="noStrike">
                          <a:effectLst/>
                        </a:rPr>
                        <a:t>与目标图片同概念的图片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extLst>
                  <a:ext uri="{0D108BD9-81ED-4DB2-BD59-A6C34878D82A}">
                    <a16:rowId xmlns:a16="http://schemas.microsoft.com/office/drawing/2014/main" val="3300602965"/>
                  </a:ext>
                </a:extLst>
              </a:tr>
              <a:tr h="188199">
                <a:tc vMerge="1">
                  <a:txBody>
                    <a:bodyPr/>
                    <a:lstStyle/>
                    <a:p>
                      <a:endParaRPr lang="zh-CN" altLang="en-US"/>
                    </a:p>
                  </a:txBody>
                  <a:tcPr/>
                </a:tc>
                <a:tc>
                  <a:txBody>
                    <a:bodyPr/>
                    <a:lstStyle/>
                    <a:p>
                      <a:pPr algn="l" fontAlgn="ctr"/>
                      <a:r>
                        <a:rPr lang="zh-CN" altLang="en-US" sz="1600" u="none" strike="noStrike">
                          <a:effectLst/>
                        </a:rPr>
                        <a:t>多张图片</a:t>
                      </a:r>
                      <a:endParaRPr lang="zh-CN" altLang="en-US" sz="1600" b="0" i="0" u="none" strike="noStrike">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dirty="0">
                          <a:effectLst/>
                        </a:rPr>
                        <a:t>多张不同的图片</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tc>
                  <a:txBody>
                    <a:bodyPr/>
                    <a:lstStyle/>
                    <a:p>
                      <a:pPr algn="l" fontAlgn="ctr"/>
                      <a:r>
                        <a:rPr lang="zh-CN" altLang="en-US" sz="1600" u="none" strike="noStrike" dirty="0">
                          <a:effectLst/>
                        </a:rPr>
                        <a:t>与目标图片同概念的图片</a:t>
                      </a:r>
                      <a:endParaRPr lang="zh-CN" altLang="en-US" sz="1600" b="0" i="0" u="none" strike="noStrike" dirty="0">
                        <a:solidFill>
                          <a:srgbClr val="000000"/>
                        </a:solidFill>
                        <a:effectLst/>
                        <a:latin typeface="等线" panose="02010600030101010101" pitchFamily="2" charset="-122"/>
                        <a:ea typeface="等线" panose="02010600030101010101" pitchFamily="2" charset="-122"/>
                      </a:endParaRPr>
                    </a:p>
                  </a:txBody>
                  <a:tcPr marL="8822" marR="8822" marT="8822" marB="0" anchor="ctr"/>
                </a:tc>
                <a:extLst>
                  <a:ext uri="{0D108BD9-81ED-4DB2-BD59-A6C34878D82A}">
                    <a16:rowId xmlns:a16="http://schemas.microsoft.com/office/drawing/2014/main" val="1916517167"/>
                  </a:ext>
                </a:extLst>
              </a:tr>
            </a:tbl>
          </a:graphicData>
        </a:graphic>
      </p:graphicFrame>
      <p:pic>
        <p:nvPicPr>
          <p:cNvPr id="9" name="图片 8">
            <a:extLst>
              <a:ext uri="{FF2B5EF4-FFF2-40B4-BE49-F238E27FC236}">
                <a16:creationId xmlns:a16="http://schemas.microsoft.com/office/drawing/2014/main" id="{31ADFE23-303B-9851-EA92-FE0122E8406C}"/>
              </a:ext>
            </a:extLst>
          </p:cNvPr>
          <p:cNvPicPr>
            <a:picLocks noChangeAspect="1"/>
          </p:cNvPicPr>
          <p:nvPr/>
        </p:nvPicPr>
        <p:blipFill>
          <a:blip r:embed="rId3"/>
          <a:stretch>
            <a:fillRect/>
          </a:stretch>
        </p:blipFill>
        <p:spPr>
          <a:xfrm>
            <a:off x="4829299" y="4382370"/>
            <a:ext cx="6821384" cy="1895749"/>
          </a:xfrm>
          <a:prstGeom prst="rect">
            <a:avLst/>
          </a:prstGeom>
        </p:spPr>
      </p:pic>
      <p:pic>
        <p:nvPicPr>
          <p:cNvPr id="10" name="图片 9" descr="截屏2022-07-20 下午3.53.07">
            <a:extLst>
              <a:ext uri="{FF2B5EF4-FFF2-40B4-BE49-F238E27FC236}">
                <a16:creationId xmlns:a16="http://schemas.microsoft.com/office/drawing/2014/main" id="{170BE67D-D383-5CDC-5423-41A7EED99297}"/>
              </a:ext>
            </a:extLst>
          </p:cNvPr>
          <p:cNvPicPr>
            <a:picLocks noChangeAspect="1"/>
          </p:cNvPicPr>
          <p:nvPr/>
        </p:nvPicPr>
        <p:blipFill>
          <a:blip r:embed="rId4"/>
          <a:stretch>
            <a:fillRect/>
          </a:stretch>
        </p:blipFill>
        <p:spPr>
          <a:xfrm>
            <a:off x="446313" y="4330593"/>
            <a:ext cx="4150734" cy="2237727"/>
          </a:xfrm>
          <a:prstGeom prst="rect">
            <a:avLst/>
          </a:prstGeom>
        </p:spPr>
      </p:pic>
    </p:spTree>
    <p:extLst>
      <p:ext uri="{BB962C8B-B14F-4D97-AF65-F5344CB8AC3E}">
        <p14:creationId xmlns:p14="http://schemas.microsoft.com/office/powerpoint/2010/main" val="25144513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截屏2022-07-20 下午3.51.25">
            <a:extLst>
              <a:ext uri="{FF2B5EF4-FFF2-40B4-BE49-F238E27FC236}">
                <a16:creationId xmlns:a16="http://schemas.microsoft.com/office/drawing/2014/main" id="{92327D1D-9C44-5882-5AD9-856721548038}"/>
              </a:ext>
            </a:extLst>
          </p:cNvPr>
          <p:cNvPicPr>
            <a:picLocks noChangeAspect="1"/>
          </p:cNvPicPr>
          <p:nvPr/>
        </p:nvPicPr>
        <p:blipFill>
          <a:blip r:embed="rId3"/>
          <a:stretch>
            <a:fillRect/>
          </a:stretch>
        </p:blipFill>
        <p:spPr>
          <a:xfrm>
            <a:off x="838200" y="2215581"/>
            <a:ext cx="5523914" cy="2921578"/>
          </a:xfrm>
          <a:prstGeom prst="rect">
            <a:avLst/>
          </a:prstGeom>
        </p:spPr>
      </p:pic>
      <p:sp>
        <p:nvSpPr>
          <p:cNvPr id="5" name="文本框 4">
            <a:extLst>
              <a:ext uri="{FF2B5EF4-FFF2-40B4-BE49-F238E27FC236}">
                <a16:creationId xmlns:a16="http://schemas.microsoft.com/office/drawing/2014/main" id="{F517F256-43F8-91CF-DF2F-302BB0AD78B0}"/>
              </a:ext>
            </a:extLst>
          </p:cNvPr>
          <p:cNvSpPr txBox="1"/>
          <p:nvPr/>
        </p:nvSpPr>
        <p:spPr>
          <a:xfrm>
            <a:off x="1054100" y="660400"/>
            <a:ext cx="1620957" cy="523220"/>
          </a:xfrm>
          <a:prstGeom prst="rect">
            <a:avLst/>
          </a:prstGeom>
          <a:noFill/>
        </p:spPr>
        <p:txBody>
          <a:bodyPr wrap="none" rtlCol="0">
            <a:spAutoFit/>
          </a:bodyPr>
          <a:lstStyle/>
          <a:p>
            <a:r>
              <a:rPr kumimoji="1" lang="zh-CN" altLang="en-US" sz="2800" dirty="0"/>
              <a:t>研究现状</a:t>
            </a:r>
          </a:p>
        </p:txBody>
      </p:sp>
      <p:sp>
        <p:nvSpPr>
          <p:cNvPr id="6" name="文本框 5">
            <a:extLst>
              <a:ext uri="{FF2B5EF4-FFF2-40B4-BE49-F238E27FC236}">
                <a16:creationId xmlns:a16="http://schemas.microsoft.com/office/drawing/2014/main" id="{59A82AD8-3973-1262-E11B-8347B7E1C0B0}"/>
              </a:ext>
            </a:extLst>
          </p:cNvPr>
          <p:cNvSpPr txBox="1"/>
          <p:nvPr/>
        </p:nvSpPr>
        <p:spPr>
          <a:xfrm>
            <a:off x="1054100" y="1484157"/>
            <a:ext cx="3740126" cy="430887"/>
          </a:xfrm>
          <a:prstGeom prst="rect">
            <a:avLst/>
          </a:prstGeom>
          <a:noFill/>
        </p:spPr>
        <p:txBody>
          <a:bodyPr wrap="none" rtlCol="0">
            <a:spAutoFit/>
          </a:bodyPr>
          <a:lstStyle/>
          <a:p>
            <a:r>
              <a:rPr kumimoji="1" lang="zh-CN" altLang="en-US" sz="2200" dirty="0"/>
              <a:t>合作式 </a:t>
            </a:r>
            <a:r>
              <a:rPr kumimoji="1" lang="en-US" altLang="zh-CN" sz="2200" dirty="0"/>
              <a:t>–</a:t>
            </a:r>
            <a:r>
              <a:rPr kumimoji="1" lang="zh-CN" altLang="en-US" sz="2200" dirty="0"/>
              <a:t> </a:t>
            </a:r>
            <a:r>
              <a:rPr kumimoji="1" lang="en-US" altLang="zh-CN" sz="2200" dirty="0"/>
              <a:t>navigation</a:t>
            </a:r>
            <a:r>
              <a:rPr kumimoji="1" lang="zh-CN" altLang="en-US" sz="2200" dirty="0"/>
              <a:t> </a:t>
            </a:r>
            <a:r>
              <a:rPr kumimoji="1" lang="en-US" altLang="zh-CN" sz="2200" dirty="0"/>
              <a:t>game [4]</a:t>
            </a:r>
            <a:endParaRPr kumimoji="1" lang="zh-CN" altLang="en-US" sz="2200" dirty="0"/>
          </a:p>
        </p:txBody>
      </p:sp>
      <p:sp>
        <p:nvSpPr>
          <p:cNvPr id="7" name="文本框 6">
            <a:extLst>
              <a:ext uri="{FF2B5EF4-FFF2-40B4-BE49-F238E27FC236}">
                <a16:creationId xmlns:a16="http://schemas.microsoft.com/office/drawing/2014/main" id="{01932BAF-4DE6-6E18-6E3D-67C611A151B8}"/>
              </a:ext>
            </a:extLst>
          </p:cNvPr>
          <p:cNvSpPr txBox="1"/>
          <p:nvPr/>
        </p:nvSpPr>
        <p:spPr>
          <a:xfrm>
            <a:off x="6395193" y="1997838"/>
            <a:ext cx="5419817" cy="3139321"/>
          </a:xfrm>
          <a:prstGeom prst="rect">
            <a:avLst/>
          </a:prstGeom>
          <a:noFill/>
        </p:spPr>
        <p:txBody>
          <a:bodyPr wrap="square" rtlCol="0">
            <a:spAutoFit/>
          </a:bodyPr>
          <a:lstStyle/>
          <a:p>
            <a:r>
              <a:rPr kumimoji="1" lang="en-US" altLang="zh-CN" sz="2200" dirty="0"/>
              <a:t>Sender</a:t>
            </a:r>
            <a:r>
              <a:rPr kumimoji="1" lang="zh-CN" altLang="en-US" sz="2200" dirty="0"/>
              <a:t>通过语言向</a:t>
            </a:r>
            <a:r>
              <a:rPr kumimoji="1" lang="en-US" altLang="zh-CN" sz="2200" dirty="0"/>
              <a:t>Receiver</a:t>
            </a:r>
            <a:r>
              <a:rPr kumimoji="1" lang="zh-CN" altLang="en-US" sz="2200" dirty="0"/>
              <a:t>描述目标位置。</a:t>
            </a:r>
            <a:endParaRPr kumimoji="1" lang="en-US" altLang="zh-CN" sz="2200" dirty="0"/>
          </a:p>
          <a:p>
            <a:r>
              <a:rPr kumimoji="1" lang="en-US" altLang="zh-CN" sz="2200" dirty="0"/>
              <a:t>Sender:</a:t>
            </a:r>
          </a:p>
          <a:p>
            <a:pPr marL="742950" lvl="1" indent="-285750">
              <a:buFont typeface="Arial" panose="020B0604020202020204" pitchFamily="34" charset="0"/>
              <a:buChar char="•"/>
            </a:pPr>
            <a:r>
              <a:rPr kumimoji="1" lang="zh-CN" altLang="en-US" sz="2200" dirty="0"/>
              <a:t>输入：目标位置信息以及障碍物信息</a:t>
            </a:r>
            <a:endParaRPr kumimoji="1" lang="en-US" altLang="zh-CN" sz="2200" dirty="0"/>
          </a:p>
          <a:p>
            <a:pPr marL="742950" lvl="1" indent="-285750">
              <a:buFont typeface="Arial" panose="020B0604020202020204" pitchFamily="34" charset="0"/>
              <a:buChar char="•"/>
            </a:pPr>
            <a:r>
              <a:rPr kumimoji="1" lang="zh-CN" altLang="en-US" sz="2200" dirty="0"/>
              <a:t>输出：描述目标位置的语言</a:t>
            </a:r>
            <a:endParaRPr kumimoji="1" lang="en-US" altLang="zh-CN" sz="2200" dirty="0"/>
          </a:p>
          <a:p>
            <a:endParaRPr kumimoji="1" lang="en-US" altLang="zh-CN" sz="2200" dirty="0"/>
          </a:p>
          <a:p>
            <a:r>
              <a:rPr kumimoji="1" lang="en-US" altLang="zh-CN" sz="2200" dirty="0"/>
              <a:t>Receiver:</a:t>
            </a:r>
          </a:p>
          <a:p>
            <a:pPr marL="742950" lvl="1" indent="-285750">
              <a:buFont typeface="Arial" panose="020B0604020202020204" pitchFamily="34" charset="0"/>
              <a:buChar char="•"/>
            </a:pPr>
            <a:r>
              <a:rPr kumimoji="1" lang="zh-CN" altLang="en-US" sz="2200" dirty="0"/>
              <a:t>输入：</a:t>
            </a:r>
            <a:r>
              <a:rPr kumimoji="1" lang="en-US" altLang="zh-CN" sz="2200" dirty="0"/>
              <a:t>Sender</a:t>
            </a:r>
            <a:r>
              <a:rPr kumimoji="1" lang="zh-CN" altLang="en-US" sz="2200" dirty="0"/>
              <a:t>生成的关于目标位置的语言信息</a:t>
            </a:r>
            <a:endParaRPr kumimoji="1" lang="en-US" altLang="zh-CN" sz="2200" dirty="0"/>
          </a:p>
          <a:p>
            <a:pPr marL="742950" lvl="1" indent="-285750">
              <a:buFont typeface="Arial" panose="020B0604020202020204" pitchFamily="34" charset="0"/>
              <a:buChar char="•"/>
            </a:pPr>
            <a:r>
              <a:rPr kumimoji="1" lang="zh-CN" altLang="en-US" sz="2200" dirty="0"/>
              <a:t>输出：在每个位置的移动动作</a:t>
            </a:r>
          </a:p>
        </p:txBody>
      </p:sp>
      <p:sp>
        <p:nvSpPr>
          <p:cNvPr id="8" name="灯片编号占位符 8">
            <a:extLst>
              <a:ext uri="{FF2B5EF4-FFF2-40B4-BE49-F238E27FC236}">
                <a16:creationId xmlns:a16="http://schemas.microsoft.com/office/drawing/2014/main" id="{8FF60FBE-A4F2-6650-ECFD-238ED430D77F}"/>
              </a:ext>
            </a:extLst>
          </p:cNvPr>
          <p:cNvSpPr>
            <a:spLocks noGrp="1"/>
          </p:cNvSpPr>
          <p:nvPr>
            <p:ph type="sldNum" sz="quarter" idx="12"/>
          </p:nvPr>
        </p:nvSpPr>
        <p:spPr>
          <a:xfrm>
            <a:off x="8610600" y="6356350"/>
            <a:ext cx="2743200" cy="365125"/>
          </a:xfrm>
        </p:spPr>
        <p:txBody>
          <a:bodyPr/>
          <a:lstStyle/>
          <a:p>
            <a:fld id="{9C744003-71A3-4745-B334-0513638B4DCA}" type="slidenum">
              <a:rPr kumimoji="1" lang="zh-CN" altLang="en-US" smtClean="0"/>
              <a:t>13</a:t>
            </a:fld>
            <a:endParaRPr kumimoji="1" lang="zh-CN" altLang="en-US"/>
          </a:p>
        </p:txBody>
      </p:sp>
      <p:sp>
        <p:nvSpPr>
          <p:cNvPr id="2" name="文本框 1">
            <a:extLst>
              <a:ext uri="{FF2B5EF4-FFF2-40B4-BE49-F238E27FC236}">
                <a16:creationId xmlns:a16="http://schemas.microsoft.com/office/drawing/2014/main" id="{24643D68-FFAC-F853-AD03-064C0B7D6C3C}"/>
              </a:ext>
            </a:extLst>
          </p:cNvPr>
          <p:cNvSpPr txBox="1"/>
          <p:nvPr/>
        </p:nvSpPr>
        <p:spPr>
          <a:xfrm>
            <a:off x="1054100" y="5373843"/>
            <a:ext cx="6045245" cy="369332"/>
          </a:xfrm>
          <a:prstGeom prst="rect">
            <a:avLst/>
          </a:prstGeom>
          <a:noFill/>
        </p:spPr>
        <p:txBody>
          <a:bodyPr wrap="none" rtlCol="0">
            <a:spAutoFit/>
          </a:bodyPr>
          <a:lstStyle/>
          <a:p>
            <a:r>
              <a:rPr kumimoji="1" lang="zh-CN" altLang="en-US" dirty="0"/>
              <a:t>与</a:t>
            </a:r>
            <a:r>
              <a:rPr kumimoji="1" lang="en-US" altLang="zh-CN" dirty="0"/>
              <a:t>referential</a:t>
            </a:r>
            <a:r>
              <a:rPr kumimoji="1" lang="zh-CN" altLang="en-US" dirty="0"/>
              <a:t> </a:t>
            </a:r>
            <a:r>
              <a:rPr kumimoji="1" lang="en-US" altLang="zh-CN" dirty="0"/>
              <a:t>game</a:t>
            </a:r>
            <a:r>
              <a:rPr kumimoji="1" lang="zh-CN" altLang="en-US" dirty="0"/>
              <a:t>的差别：</a:t>
            </a:r>
            <a:r>
              <a:rPr kumimoji="1" lang="en-US" altLang="zh-CN" dirty="0"/>
              <a:t>receiver</a:t>
            </a:r>
            <a:r>
              <a:rPr kumimoji="1" lang="zh-CN" altLang="en-US" dirty="0"/>
              <a:t>端需要做全局的决策。</a:t>
            </a:r>
          </a:p>
        </p:txBody>
      </p:sp>
    </p:spTree>
    <p:extLst>
      <p:ext uri="{BB962C8B-B14F-4D97-AF65-F5344CB8AC3E}">
        <p14:creationId xmlns:p14="http://schemas.microsoft.com/office/powerpoint/2010/main" val="31576861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截屏2022-07-20 下午4.11.00">
            <a:extLst>
              <a:ext uri="{FF2B5EF4-FFF2-40B4-BE49-F238E27FC236}">
                <a16:creationId xmlns:a16="http://schemas.microsoft.com/office/drawing/2014/main" id="{20995806-E00F-515C-FE54-07F7E809BE55}"/>
              </a:ext>
            </a:extLst>
          </p:cNvPr>
          <p:cNvPicPr>
            <a:picLocks noChangeAspect="1"/>
          </p:cNvPicPr>
          <p:nvPr/>
        </p:nvPicPr>
        <p:blipFill>
          <a:blip r:embed="rId3"/>
          <a:stretch>
            <a:fillRect/>
          </a:stretch>
        </p:blipFill>
        <p:spPr>
          <a:xfrm>
            <a:off x="1054100" y="2302933"/>
            <a:ext cx="5337671" cy="2912089"/>
          </a:xfrm>
          <a:prstGeom prst="rect">
            <a:avLst/>
          </a:prstGeom>
        </p:spPr>
      </p:pic>
      <p:sp>
        <p:nvSpPr>
          <p:cNvPr id="5" name="文本框 4">
            <a:extLst>
              <a:ext uri="{FF2B5EF4-FFF2-40B4-BE49-F238E27FC236}">
                <a16:creationId xmlns:a16="http://schemas.microsoft.com/office/drawing/2014/main" id="{5AF3758C-6BF6-36C9-6526-F254E4CDFE19}"/>
              </a:ext>
            </a:extLst>
          </p:cNvPr>
          <p:cNvSpPr txBox="1"/>
          <p:nvPr/>
        </p:nvSpPr>
        <p:spPr>
          <a:xfrm>
            <a:off x="1054100" y="660400"/>
            <a:ext cx="1620957" cy="523220"/>
          </a:xfrm>
          <a:prstGeom prst="rect">
            <a:avLst/>
          </a:prstGeom>
          <a:noFill/>
        </p:spPr>
        <p:txBody>
          <a:bodyPr wrap="none" rtlCol="0">
            <a:spAutoFit/>
          </a:bodyPr>
          <a:lstStyle/>
          <a:p>
            <a:r>
              <a:rPr kumimoji="1" lang="zh-CN" altLang="en-US" sz="2800" dirty="0"/>
              <a:t>研究现状</a:t>
            </a:r>
          </a:p>
        </p:txBody>
      </p:sp>
      <p:sp>
        <p:nvSpPr>
          <p:cNvPr id="6" name="文本框 5">
            <a:extLst>
              <a:ext uri="{FF2B5EF4-FFF2-40B4-BE49-F238E27FC236}">
                <a16:creationId xmlns:a16="http://schemas.microsoft.com/office/drawing/2014/main" id="{8E35134A-1D06-7334-7AFE-8F3B1E02B8E8}"/>
              </a:ext>
            </a:extLst>
          </p:cNvPr>
          <p:cNvSpPr txBox="1"/>
          <p:nvPr/>
        </p:nvSpPr>
        <p:spPr>
          <a:xfrm>
            <a:off x="1449238" y="1518249"/>
            <a:ext cx="4217821" cy="430887"/>
          </a:xfrm>
          <a:prstGeom prst="rect">
            <a:avLst/>
          </a:prstGeom>
          <a:noFill/>
        </p:spPr>
        <p:txBody>
          <a:bodyPr wrap="none" rtlCol="0">
            <a:spAutoFit/>
          </a:bodyPr>
          <a:lstStyle/>
          <a:p>
            <a:r>
              <a:rPr kumimoji="1" lang="zh-CN" altLang="en-US" sz="2200" dirty="0"/>
              <a:t>半合作式 </a:t>
            </a:r>
            <a:r>
              <a:rPr kumimoji="1" lang="en-US" altLang="zh-CN" sz="2200" dirty="0"/>
              <a:t>–</a:t>
            </a:r>
            <a:r>
              <a:rPr kumimoji="1" lang="zh-CN" altLang="en-US" sz="2200" dirty="0"/>
              <a:t> </a:t>
            </a:r>
            <a:r>
              <a:rPr kumimoji="1" lang="en-US" altLang="zh-CN" sz="2200" dirty="0"/>
              <a:t>negotiation</a:t>
            </a:r>
            <a:r>
              <a:rPr kumimoji="1" lang="zh-CN" altLang="en-US" sz="2200" dirty="0"/>
              <a:t> </a:t>
            </a:r>
            <a:r>
              <a:rPr kumimoji="1" lang="en-US" altLang="zh-CN" sz="2200" dirty="0"/>
              <a:t>game[11]</a:t>
            </a:r>
            <a:endParaRPr kumimoji="1" lang="zh-CN" altLang="en-US" sz="2200" dirty="0"/>
          </a:p>
        </p:txBody>
      </p:sp>
      <p:sp>
        <p:nvSpPr>
          <p:cNvPr id="7" name="文本框 6">
            <a:extLst>
              <a:ext uri="{FF2B5EF4-FFF2-40B4-BE49-F238E27FC236}">
                <a16:creationId xmlns:a16="http://schemas.microsoft.com/office/drawing/2014/main" id="{77EEFA3B-256E-808B-91C1-1BB2766B578A}"/>
              </a:ext>
            </a:extLst>
          </p:cNvPr>
          <p:cNvSpPr txBox="1"/>
          <p:nvPr/>
        </p:nvSpPr>
        <p:spPr>
          <a:xfrm>
            <a:off x="6611815" y="2028092"/>
            <a:ext cx="5337671" cy="2462213"/>
          </a:xfrm>
          <a:prstGeom prst="rect">
            <a:avLst/>
          </a:prstGeom>
          <a:noFill/>
        </p:spPr>
        <p:txBody>
          <a:bodyPr wrap="square" rtlCol="0">
            <a:spAutoFit/>
          </a:bodyPr>
          <a:lstStyle/>
          <a:p>
            <a:r>
              <a:rPr kumimoji="1" lang="zh-CN" altLang="en-US" sz="2200" dirty="0"/>
              <a:t>两个智能体通过谈判决定候选物品的分配。同一件物品对于不同的智能体带来的奖励大小是不同的。两者需要通过谈判使得自身奖励最大化。</a:t>
            </a:r>
            <a:endParaRPr kumimoji="1" lang="en-US" altLang="zh-CN" sz="2200" dirty="0"/>
          </a:p>
          <a:p>
            <a:endParaRPr kumimoji="1" lang="en-US" altLang="zh-CN" sz="2200" dirty="0"/>
          </a:p>
          <a:p>
            <a:r>
              <a:rPr kumimoji="1" lang="zh-CN" altLang="en-US" sz="2200" dirty="0"/>
              <a:t>输入：候选物品的数量，以及相应的奖励</a:t>
            </a:r>
            <a:endParaRPr kumimoji="1" lang="en-US" altLang="zh-CN" sz="2200" dirty="0"/>
          </a:p>
          <a:p>
            <a:r>
              <a:rPr kumimoji="1" lang="zh-CN" altLang="en-US" sz="2200" dirty="0"/>
              <a:t>输出：语言，分配物品方案</a:t>
            </a:r>
            <a:endParaRPr kumimoji="1" lang="en-US" altLang="zh-CN" sz="2200" dirty="0"/>
          </a:p>
        </p:txBody>
      </p:sp>
      <p:sp>
        <p:nvSpPr>
          <p:cNvPr id="8" name="灯片编号占位符 7">
            <a:extLst>
              <a:ext uri="{FF2B5EF4-FFF2-40B4-BE49-F238E27FC236}">
                <a16:creationId xmlns:a16="http://schemas.microsoft.com/office/drawing/2014/main" id="{3EDBE3D8-F474-765E-E987-599136740EF5}"/>
              </a:ext>
            </a:extLst>
          </p:cNvPr>
          <p:cNvSpPr>
            <a:spLocks noGrp="1"/>
          </p:cNvSpPr>
          <p:nvPr>
            <p:ph type="sldNum" sz="quarter" idx="12"/>
          </p:nvPr>
        </p:nvSpPr>
        <p:spPr/>
        <p:txBody>
          <a:bodyPr/>
          <a:lstStyle/>
          <a:p>
            <a:fld id="{039D9172-DCCC-4443-8D5D-6014BB527E2C}" type="slidenum">
              <a:rPr kumimoji="1" lang="zh-CN" altLang="en-US" smtClean="0"/>
              <a:t>14</a:t>
            </a:fld>
            <a:endParaRPr kumimoji="1" lang="zh-CN" altLang="en-US"/>
          </a:p>
        </p:txBody>
      </p:sp>
      <p:sp>
        <p:nvSpPr>
          <p:cNvPr id="3" name="文本框 2">
            <a:extLst>
              <a:ext uri="{FF2B5EF4-FFF2-40B4-BE49-F238E27FC236}">
                <a16:creationId xmlns:a16="http://schemas.microsoft.com/office/drawing/2014/main" id="{A52522AD-86C6-B2C2-5506-D86A4D846BD6}"/>
              </a:ext>
            </a:extLst>
          </p:cNvPr>
          <p:cNvSpPr txBox="1"/>
          <p:nvPr/>
        </p:nvSpPr>
        <p:spPr>
          <a:xfrm>
            <a:off x="1455821" y="5510463"/>
            <a:ext cx="8263801" cy="369332"/>
          </a:xfrm>
          <a:prstGeom prst="rect">
            <a:avLst/>
          </a:prstGeom>
          <a:noFill/>
        </p:spPr>
        <p:txBody>
          <a:bodyPr wrap="none" rtlCol="0">
            <a:spAutoFit/>
          </a:bodyPr>
          <a:lstStyle/>
          <a:p>
            <a:r>
              <a:rPr kumimoji="1" lang="zh-CN" altLang="en-US" dirty="0"/>
              <a:t>与合作式任务的差异：两个智能体有各自的目标，可以形成全局的利益最大化。</a:t>
            </a:r>
          </a:p>
        </p:txBody>
      </p:sp>
    </p:spTree>
    <p:extLst>
      <p:ext uri="{BB962C8B-B14F-4D97-AF65-F5344CB8AC3E}">
        <p14:creationId xmlns:p14="http://schemas.microsoft.com/office/powerpoint/2010/main" val="33460359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截屏2022-07-22 下午1.48.31">
            <a:extLst>
              <a:ext uri="{FF2B5EF4-FFF2-40B4-BE49-F238E27FC236}">
                <a16:creationId xmlns:a16="http://schemas.microsoft.com/office/drawing/2014/main" id="{0548A40B-52C8-3119-9500-D54028B93ECA}"/>
              </a:ext>
            </a:extLst>
          </p:cNvPr>
          <p:cNvPicPr>
            <a:picLocks noChangeAspect="1"/>
          </p:cNvPicPr>
          <p:nvPr/>
        </p:nvPicPr>
        <p:blipFill>
          <a:blip r:embed="rId2"/>
          <a:stretch>
            <a:fillRect/>
          </a:stretch>
        </p:blipFill>
        <p:spPr>
          <a:xfrm>
            <a:off x="1054100" y="1811978"/>
            <a:ext cx="5278422" cy="3234044"/>
          </a:xfrm>
          <a:prstGeom prst="rect">
            <a:avLst/>
          </a:prstGeom>
        </p:spPr>
      </p:pic>
      <p:sp>
        <p:nvSpPr>
          <p:cNvPr id="5" name="文本框 4">
            <a:extLst>
              <a:ext uri="{FF2B5EF4-FFF2-40B4-BE49-F238E27FC236}">
                <a16:creationId xmlns:a16="http://schemas.microsoft.com/office/drawing/2014/main" id="{31F6A4DF-22A1-5B6E-41FB-D3BC608BFC05}"/>
              </a:ext>
            </a:extLst>
          </p:cNvPr>
          <p:cNvSpPr txBox="1"/>
          <p:nvPr/>
        </p:nvSpPr>
        <p:spPr>
          <a:xfrm>
            <a:off x="1054100" y="660400"/>
            <a:ext cx="1620957" cy="523220"/>
          </a:xfrm>
          <a:prstGeom prst="rect">
            <a:avLst/>
          </a:prstGeom>
          <a:noFill/>
        </p:spPr>
        <p:txBody>
          <a:bodyPr wrap="none" rtlCol="0">
            <a:spAutoFit/>
          </a:bodyPr>
          <a:lstStyle/>
          <a:p>
            <a:r>
              <a:rPr kumimoji="1" lang="zh-CN" altLang="en-US" sz="2800" dirty="0"/>
              <a:t>研究现状</a:t>
            </a:r>
          </a:p>
        </p:txBody>
      </p:sp>
      <p:sp>
        <p:nvSpPr>
          <p:cNvPr id="6" name="文本框 5">
            <a:extLst>
              <a:ext uri="{FF2B5EF4-FFF2-40B4-BE49-F238E27FC236}">
                <a16:creationId xmlns:a16="http://schemas.microsoft.com/office/drawing/2014/main" id="{4219A24D-B8FA-199A-1590-98EB5E398E01}"/>
              </a:ext>
            </a:extLst>
          </p:cNvPr>
          <p:cNvSpPr txBox="1"/>
          <p:nvPr/>
        </p:nvSpPr>
        <p:spPr>
          <a:xfrm>
            <a:off x="890080" y="1411868"/>
            <a:ext cx="6343403" cy="430887"/>
          </a:xfrm>
          <a:prstGeom prst="rect">
            <a:avLst/>
          </a:prstGeom>
          <a:noFill/>
        </p:spPr>
        <p:txBody>
          <a:bodyPr wrap="none" rtlCol="0">
            <a:spAutoFit/>
          </a:bodyPr>
          <a:lstStyle/>
          <a:p>
            <a:r>
              <a:rPr kumimoji="1" lang="zh-CN" altLang="en-US" sz="2200" dirty="0"/>
              <a:t>竞争式 </a:t>
            </a:r>
            <a:r>
              <a:rPr kumimoji="1" lang="en-US" altLang="zh-CN" sz="2200" dirty="0"/>
              <a:t>-</a:t>
            </a:r>
            <a:r>
              <a:rPr kumimoji="1" lang="zh-CN" altLang="en-US" sz="2200" dirty="0"/>
              <a:t> </a:t>
            </a:r>
            <a:r>
              <a:rPr lang="en-US" altLang="zh-CN" sz="2200" dirty="0">
                <a:sym typeface="+mn-ea"/>
              </a:rPr>
              <a:t>circular biased sender-receiver game[12] </a:t>
            </a:r>
            <a:endParaRPr kumimoji="1" lang="zh-CN" altLang="en-US" sz="22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6D71A8A-8BE4-342C-FC48-D71D0A0312C7}"/>
                  </a:ext>
                </a:extLst>
              </p:cNvPr>
              <p:cNvSpPr txBox="1"/>
              <p:nvPr/>
            </p:nvSpPr>
            <p:spPr>
              <a:xfrm>
                <a:off x="7496437" y="1183620"/>
                <a:ext cx="4149970" cy="5509200"/>
              </a:xfrm>
              <a:prstGeom prst="rect">
                <a:avLst/>
              </a:prstGeom>
              <a:noFill/>
            </p:spPr>
            <p:txBody>
              <a:bodyPr wrap="square" rtlCol="0">
                <a:spAutoFit/>
              </a:bodyPr>
              <a:lstStyle/>
              <a:p>
                <a:r>
                  <a:rPr kumimoji="1" lang="en-US" altLang="zh-CN" sz="2200" dirty="0"/>
                  <a:t>Sender</a:t>
                </a:r>
                <a:r>
                  <a:rPr kumimoji="1" lang="zh-CN" altLang="en-US" sz="2200" dirty="0"/>
                  <a:t>和</a:t>
                </a:r>
                <a:r>
                  <a:rPr kumimoji="1" lang="en-US" altLang="zh-CN" sz="2200" dirty="0"/>
                  <a:t>Receiver</a:t>
                </a:r>
                <a:r>
                  <a:rPr kumimoji="1" lang="zh-CN" altLang="en-US" sz="2200" dirty="0"/>
                  <a:t>有各自的目标位置</a:t>
                </a:r>
                <a14:m>
                  <m:oMath xmlns:m="http://schemas.openxmlformats.org/officeDocument/2006/math">
                    <m:sSub>
                      <m:sSubPr>
                        <m:ctrlPr>
                          <a:rPr kumimoji="1" lang="en-US" altLang="zh-CN" sz="2200" b="0" i="1" dirty="0" smtClean="0">
                            <a:latin typeface="Cambria Math" panose="02040503050406030204" pitchFamily="18" charset="0"/>
                          </a:rPr>
                        </m:ctrlPr>
                      </m:sSubPr>
                      <m:e>
                        <m:r>
                          <a:rPr kumimoji="1" lang="en-US" altLang="zh-CN" sz="2200" b="0" i="1" dirty="0" smtClean="0">
                            <a:latin typeface="Cambria Math" panose="02040503050406030204" pitchFamily="18" charset="0"/>
                          </a:rPr>
                          <m:t>𝑇</m:t>
                        </m:r>
                      </m:e>
                      <m:sub>
                        <m:r>
                          <a:rPr kumimoji="1" lang="en-US" altLang="zh-CN" sz="2200" b="0" i="1" dirty="0" smtClean="0">
                            <a:latin typeface="Cambria Math" panose="02040503050406030204" pitchFamily="18" charset="0"/>
                          </a:rPr>
                          <m:t>𝑠</m:t>
                        </m:r>
                      </m:sub>
                    </m:sSub>
                    <m:r>
                      <a:rPr kumimoji="1" lang="en-US" altLang="zh-CN" sz="2200" b="0" i="1" dirty="0" smtClean="0">
                        <a:latin typeface="Cambria Math" panose="02040503050406030204" pitchFamily="18" charset="0"/>
                      </a:rPr>
                      <m:t>, </m:t>
                    </m:r>
                    <m:sSub>
                      <m:sSubPr>
                        <m:ctrlPr>
                          <a:rPr kumimoji="1" lang="en-US" altLang="zh-CN" sz="2200" b="0" i="1" dirty="0" smtClean="0">
                            <a:latin typeface="Cambria Math" panose="02040503050406030204" pitchFamily="18" charset="0"/>
                          </a:rPr>
                        </m:ctrlPr>
                      </m:sSubPr>
                      <m:e>
                        <m:r>
                          <a:rPr kumimoji="1" lang="en-US" altLang="zh-CN" sz="2200" b="0" i="1" dirty="0" smtClean="0">
                            <a:latin typeface="Cambria Math" panose="02040503050406030204" pitchFamily="18" charset="0"/>
                          </a:rPr>
                          <m:t>𝑇</m:t>
                        </m:r>
                      </m:e>
                      <m:sub>
                        <m:r>
                          <a:rPr kumimoji="1" lang="en-US" altLang="zh-CN" sz="2200" b="0" i="1" dirty="0" smtClean="0">
                            <a:latin typeface="Cambria Math" panose="02040503050406030204" pitchFamily="18" charset="0"/>
                          </a:rPr>
                          <m:t>𝑟</m:t>
                        </m:r>
                      </m:sub>
                    </m:sSub>
                  </m:oMath>
                </a14:m>
                <a:r>
                  <a:rPr kumimoji="1" lang="zh-CN" altLang="en-US" sz="2200" dirty="0"/>
                  <a:t>，两者有固定大小的差角。</a:t>
                </a:r>
                <a:endParaRPr kumimoji="1" lang="en-US" altLang="zh-CN" sz="2200" dirty="0"/>
              </a:p>
              <a:p>
                <a:endParaRPr kumimoji="1" lang="en-US" altLang="zh-CN" sz="2200" dirty="0"/>
              </a:p>
              <a:p>
                <a:r>
                  <a:rPr kumimoji="1" lang="en-US" altLang="zh-CN" sz="2200" dirty="0"/>
                  <a:t>Sender:</a:t>
                </a:r>
              </a:p>
              <a:p>
                <a:pPr marL="742950" lvl="1" indent="-285750">
                  <a:buFont typeface="Arial" panose="020B0604020202020204" pitchFamily="34" charset="0"/>
                  <a:buChar char="•"/>
                </a:pPr>
                <a:r>
                  <a:rPr kumimoji="1" lang="zh-CN" altLang="en-US" sz="2200" dirty="0"/>
                  <a:t>输入：</a:t>
                </a:r>
                <a:r>
                  <a:rPr kumimoji="1" lang="en-US" altLang="zh-CN" sz="2200" b="0" dirty="0"/>
                  <a:t> </a:t>
                </a:r>
                <a14:m>
                  <m:oMath xmlns:m="http://schemas.openxmlformats.org/officeDocument/2006/math">
                    <m:sSub>
                      <m:sSubPr>
                        <m:ctrlPr>
                          <a:rPr kumimoji="1" lang="en-US" altLang="zh-CN" sz="2200" b="0" i="1" dirty="0" smtClean="0">
                            <a:latin typeface="Cambria Math" panose="02040503050406030204" pitchFamily="18" charset="0"/>
                          </a:rPr>
                        </m:ctrlPr>
                      </m:sSubPr>
                      <m:e>
                        <m:r>
                          <a:rPr kumimoji="1" lang="en-US" altLang="zh-CN" sz="2200" b="0" i="1" dirty="0" smtClean="0">
                            <a:latin typeface="Cambria Math" panose="02040503050406030204" pitchFamily="18" charset="0"/>
                          </a:rPr>
                          <m:t>𝑇</m:t>
                        </m:r>
                      </m:e>
                      <m:sub>
                        <m:r>
                          <a:rPr kumimoji="1" lang="en-US" altLang="zh-CN" sz="2200" b="0" i="1" dirty="0" smtClean="0">
                            <a:latin typeface="Cambria Math" panose="02040503050406030204" pitchFamily="18" charset="0"/>
                          </a:rPr>
                          <m:t>𝑠</m:t>
                        </m:r>
                      </m:sub>
                    </m:sSub>
                    <m:r>
                      <a:rPr kumimoji="1" lang="en-US" altLang="zh-CN" sz="2200" b="0" i="1" dirty="0" smtClean="0">
                        <a:latin typeface="Cambria Math" panose="02040503050406030204" pitchFamily="18" charset="0"/>
                      </a:rPr>
                      <m:t>, </m:t>
                    </m:r>
                    <m:sSub>
                      <m:sSubPr>
                        <m:ctrlPr>
                          <a:rPr kumimoji="1" lang="en-US" altLang="zh-CN" sz="2200" b="0" i="1" dirty="0" smtClean="0">
                            <a:latin typeface="Cambria Math" panose="02040503050406030204" pitchFamily="18" charset="0"/>
                          </a:rPr>
                        </m:ctrlPr>
                      </m:sSubPr>
                      <m:e>
                        <m:r>
                          <a:rPr kumimoji="1" lang="en-US" altLang="zh-CN" sz="2200" b="0" i="1" dirty="0" smtClean="0">
                            <a:latin typeface="Cambria Math" panose="02040503050406030204" pitchFamily="18" charset="0"/>
                          </a:rPr>
                          <m:t>𝑇</m:t>
                        </m:r>
                      </m:e>
                      <m:sub>
                        <m:r>
                          <a:rPr kumimoji="1" lang="en-US" altLang="zh-CN" sz="2200" b="0" i="1" dirty="0" smtClean="0">
                            <a:latin typeface="Cambria Math" panose="02040503050406030204" pitchFamily="18" charset="0"/>
                          </a:rPr>
                          <m:t>𝑟</m:t>
                        </m:r>
                      </m:sub>
                    </m:sSub>
                  </m:oMath>
                </a14:m>
                <a:endParaRPr kumimoji="1" lang="en-US" altLang="zh-CN" sz="2200" dirty="0"/>
              </a:p>
              <a:p>
                <a:pPr marL="742950" lvl="1" indent="-285750">
                  <a:buFont typeface="Arial" panose="020B0604020202020204" pitchFamily="34" charset="0"/>
                  <a:buChar char="•"/>
                </a:pPr>
                <a:r>
                  <a:rPr kumimoji="1" lang="zh-CN" altLang="en-US" sz="2200" dirty="0"/>
                  <a:t>输出：包含位置信息的语言</a:t>
                </a:r>
                <a:endParaRPr kumimoji="1" lang="en-US" altLang="zh-CN" sz="2200" dirty="0"/>
              </a:p>
              <a:p>
                <a:pPr marL="742950" lvl="1" indent="-285750">
                  <a:buFont typeface="Arial" panose="020B0604020202020204" pitchFamily="34" charset="0"/>
                  <a:buChar char="•"/>
                </a:pPr>
                <a:r>
                  <a:rPr kumimoji="1" lang="zh-CN" altLang="en-US" sz="2200" dirty="0"/>
                  <a:t>惩罚：</a:t>
                </a:r>
                <a:r>
                  <a:rPr kumimoji="1" lang="en-US" altLang="zh-CN" sz="2200" dirty="0"/>
                  <a:t>Receiver</a:t>
                </a:r>
                <a:r>
                  <a:rPr kumimoji="1" lang="zh-CN" altLang="en-US" sz="2200" dirty="0"/>
                  <a:t>选择的位置和</a:t>
                </a:r>
                <a14:m>
                  <m:oMath xmlns:m="http://schemas.openxmlformats.org/officeDocument/2006/math">
                    <m:sSub>
                      <m:sSubPr>
                        <m:ctrlPr>
                          <a:rPr kumimoji="1" lang="en-US" altLang="zh-CN" sz="2200" b="0" i="1" dirty="0" smtClean="0">
                            <a:latin typeface="Cambria Math" panose="02040503050406030204" pitchFamily="18" charset="0"/>
                          </a:rPr>
                        </m:ctrlPr>
                      </m:sSubPr>
                      <m:e>
                        <m:r>
                          <a:rPr kumimoji="1" lang="en-US" altLang="zh-CN" sz="2200" b="0" i="1" dirty="0" smtClean="0">
                            <a:latin typeface="Cambria Math" panose="02040503050406030204" pitchFamily="18" charset="0"/>
                          </a:rPr>
                          <m:t>𝑇</m:t>
                        </m:r>
                      </m:e>
                      <m:sub>
                        <m:r>
                          <a:rPr kumimoji="1" lang="en-US" altLang="zh-CN" sz="2200" b="0" i="1" dirty="0" smtClean="0">
                            <a:latin typeface="Cambria Math" panose="02040503050406030204" pitchFamily="18" charset="0"/>
                          </a:rPr>
                          <m:t>𝑠</m:t>
                        </m:r>
                      </m:sub>
                    </m:sSub>
                  </m:oMath>
                </a14:m>
                <a:r>
                  <a:rPr kumimoji="1" lang="zh-CN" altLang="en-US" sz="2200" dirty="0"/>
                  <a:t> 之间的距离</a:t>
                </a:r>
                <a:endParaRPr kumimoji="1" lang="en-US" altLang="zh-CN" sz="2200" dirty="0"/>
              </a:p>
              <a:p>
                <a:endParaRPr kumimoji="1" lang="en-US" altLang="zh-CN" sz="2200" dirty="0"/>
              </a:p>
              <a:p>
                <a:r>
                  <a:rPr kumimoji="1" lang="en-US" altLang="zh-CN" sz="2200" dirty="0"/>
                  <a:t>Receiver</a:t>
                </a:r>
                <a:r>
                  <a:rPr kumimoji="1" lang="zh-CN" altLang="en-US" sz="2200" dirty="0"/>
                  <a:t>：</a:t>
                </a:r>
                <a:endParaRPr kumimoji="1" lang="en-US" altLang="zh-CN" sz="2200" dirty="0"/>
              </a:p>
              <a:p>
                <a:pPr marL="742950" lvl="1" indent="-285750">
                  <a:buFont typeface="Arial" panose="020B0604020202020204" pitchFamily="34" charset="0"/>
                  <a:buChar char="•"/>
                </a:pPr>
                <a:r>
                  <a:rPr kumimoji="1" lang="zh-CN" altLang="en-US" sz="2200" dirty="0"/>
                  <a:t>输入：</a:t>
                </a:r>
                <a:r>
                  <a:rPr kumimoji="1" lang="en-US" altLang="zh-CN" sz="2200" dirty="0"/>
                  <a:t>Sender</a:t>
                </a:r>
                <a:r>
                  <a:rPr kumimoji="1" lang="zh-CN" altLang="en-US" sz="2200" dirty="0"/>
                  <a:t>生成的语言</a:t>
                </a:r>
                <a:endParaRPr kumimoji="1" lang="en-US" altLang="zh-CN" sz="2200" dirty="0"/>
              </a:p>
              <a:p>
                <a:pPr marL="742950" lvl="1" indent="-285750">
                  <a:buFont typeface="Arial" panose="020B0604020202020204" pitchFamily="34" charset="0"/>
                  <a:buChar char="•"/>
                </a:pPr>
                <a:r>
                  <a:rPr kumimoji="1" lang="zh-CN" altLang="en-US" sz="2200" dirty="0"/>
                  <a:t>输出：选择的位置</a:t>
                </a:r>
                <a:endParaRPr kumimoji="1" lang="en-US" altLang="zh-CN" sz="2200" dirty="0"/>
              </a:p>
              <a:p>
                <a:pPr marL="742950" lvl="1" indent="-285750">
                  <a:buFont typeface="Arial" panose="020B0604020202020204" pitchFamily="34" charset="0"/>
                  <a:buChar char="•"/>
                </a:pPr>
                <a:r>
                  <a:rPr kumimoji="1" lang="zh-CN" altLang="en-US" sz="2200" dirty="0"/>
                  <a:t>惩罚：</a:t>
                </a:r>
                <a:r>
                  <a:rPr kumimoji="1" lang="en-US" altLang="zh-CN" sz="2200" dirty="0"/>
                  <a:t>Receiver</a:t>
                </a:r>
                <a:r>
                  <a:rPr kumimoji="1" lang="zh-CN" altLang="en-US" sz="2200" dirty="0"/>
                  <a:t>选择的位置和</a:t>
                </a:r>
                <a14:m>
                  <m:oMath xmlns:m="http://schemas.openxmlformats.org/officeDocument/2006/math">
                    <m:sSub>
                      <m:sSubPr>
                        <m:ctrlPr>
                          <a:rPr kumimoji="1" lang="en-US" altLang="zh-CN" sz="2200" b="0" i="1" dirty="0" smtClean="0">
                            <a:latin typeface="Cambria Math" panose="02040503050406030204" pitchFamily="18" charset="0"/>
                          </a:rPr>
                        </m:ctrlPr>
                      </m:sSubPr>
                      <m:e>
                        <m:r>
                          <a:rPr kumimoji="1" lang="en-US" altLang="zh-CN" sz="2200" b="0" i="1" dirty="0" smtClean="0">
                            <a:latin typeface="Cambria Math" panose="02040503050406030204" pitchFamily="18" charset="0"/>
                          </a:rPr>
                          <m:t>𝑇</m:t>
                        </m:r>
                      </m:e>
                      <m:sub>
                        <m:r>
                          <a:rPr kumimoji="1" lang="en-US" altLang="zh-CN" sz="2200" b="0" i="1" dirty="0" smtClean="0">
                            <a:latin typeface="Cambria Math" panose="02040503050406030204" pitchFamily="18" charset="0"/>
                          </a:rPr>
                          <m:t>𝑟</m:t>
                        </m:r>
                      </m:sub>
                    </m:sSub>
                  </m:oMath>
                </a14:m>
                <a:r>
                  <a:rPr kumimoji="1" lang="zh-CN" altLang="en-US" sz="2200" dirty="0"/>
                  <a:t>之间的距离</a:t>
                </a:r>
                <a:endParaRPr kumimoji="1" lang="en-US" altLang="zh-CN" sz="2200" dirty="0"/>
              </a:p>
            </p:txBody>
          </p:sp>
        </mc:Choice>
        <mc:Fallback xmlns="">
          <p:sp>
            <p:nvSpPr>
              <p:cNvPr id="7" name="文本框 6">
                <a:extLst>
                  <a:ext uri="{FF2B5EF4-FFF2-40B4-BE49-F238E27FC236}">
                    <a16:creationId xmlns:a16="http://schemas.microsoft.com/office/drawing/2014/main" id="{16D71A8A-8BE4-342C-FC48-D71D0A0312C7}"/>
                  </a:ext>
                </a:extLst>
              </p:cNvPr>
              <p:cNvSpPr txBox="1">
                <a:spLocks noRot="1" noChangeAspect="1" noMove="1" noResize="1" noEditPoints="1" noAdjustHandles="1" noChangeArrowheads="1" noChangeShapeType="1" noTextEdit="1"/>
              </p:cNvSpPr>
              <p:nvPr/>
            </p:nvSpPr>
            <p:spPr>
              <a:xfrm>
                <a:off x="7496437" y="1183620"/>
                <a:ext cx="4149970" cy="5509200"/>
              </a:xfrm>
              <a:prstGeom prst="rect">
                <a:avLst/>
              </a:prstGeom>
              <a:blipFill>
                <a:blip r:embed="rId3"/>
                <a:stretch>
                  <a:fillRect l="-1835" t="-690" r="-1835" b="-1149"/>
                </a:stretch>
              </a:blipFill>
            </p:spPr>
            <p:txBody>
              <a:bodyPr/>
              <a:lstStyle/>
              <a:p>
                <a:r>
                  <a:rPr lang="zh-CN" altLang="en-US">
                    <a:noFill/>
                  </a:rPr>
                  <a:t> </a:t>
                </a:r>
              </a:p>
            </p:txBody>
          </p:sp>
        </mc:Fallback>
      </mc:AlternateContent>
      <p:sp>
        <p:nvSpPr>
          <p:cNvPr id="8" name="灯片编号占位符 7">
            <a:extLst>
              <a:ext uri="{FF2B5EF4-FFF2-40B4-BE49-F238E27FC236}">
                <a16:creationId xmlns:a16="http://schemas.microsoft.com/office/drawing/2014/main" id="{6833CC85-97BB-9C4C-4AD9-4BA0D4E58176}"/>
              </a:ext>
            </a:extLst>
          </p:cNvPr>
          <p:cNvSpPr>
            <a:spLocks noGrp="1"/>
          </p:cNvSpPr>
          <p:nvPr>
            <p:ph type="sldNum" sz="quarter" idx="12"/>
          </p:nvPr>
        </p:nvSpPr>
        <p:spPr/>
        <p:txBody>
          <a:bodyPr/>
          <a:lstStyle/>
          <a:p>
            <a:fld id="{039D9172-DCCC-4443-8D5D-6014BB527E2C}" type="slidenum">
              <a:rPr kumimoji="1" lang="zh-CN" altLang="en-US" smtClean="0"/>
              <a:t>15</a:t>
            </a:fld>
            <a:endParaRPr kumimoji="1" lang="zh-CN" altLang="en-US"/>
          </a:p>
        </p:txBody>
      </p:sp>
      <p:sp>
        <p:nvSpPr>
          <p:cNvPr id="3" name="文本框 2">
            <a:extLst>
              <a:ext uri="{FF2B5EF4-FFF2-40B4-BE49-F238E27FC236}">
                <a16:creationId xmlns:a16="http://schemas.microsoft.com/office/drawing/2014/main" id="{887F2228-5BA3-32DA-6E86-2A95690AF7AF}"/>
              </a:ext>
            </a:extLst>
          </p:cNvPr>
          <p:cNvSpPr txBox="1"/>
          <p:nvPr/>
        </p:nvSpPr>
        <p:spPr>
          <a:xfrm>
            <a:off x="545593" y="5446132"/>
            <a:ext cx="7109639" cy="646331"/>
          </a:xfrm>
          <a:prstGeom prst="rect">
            <a:avLst/>
          </a:prstGeom>
          <a:noFill/>
        </p:spPr>
        <p:txBody>
          <a:bodyPr wrap="none" rtlCol="0">
            <a:spAutoFit/>
          </a:bodyPr>
          <a:lstStyle/>
          <a:p>
            <a:r>
              <a:rPr kumimoji="1" lang="zh-CN" altLang="en-US" dirty="0"/>
              <a:t>与半合作任务的差异：</a:t>
            </a:r>
            <a:endParaRPr kumimoji="1" lang="en-US" altLang="zh-CN" dirty="0"/>
          </a:p>
          <a:p>
            <a:r>
              <a:rPr kumimoji="1" lang="zh-CN" altLang="en-US" dirty="0"/>
              <a:t>两个智能体不能实现全局的利益的最大化，它们关注自身利益最大化</a:t>
            </a:r>
          </a:p>
        </p:txBody>
      </p:sp>
    </p:spTree>
    <p:extLst>
      <p:ext uri="{BB962C8B-B14F-4D97-AF65-F5344CB8AC3E}">
        <p14:creationId xmlns:p14="http://schemas.microsoft.com/office/powerpoint/2010/main" val="339769556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65D4EAC6-B1A4-C839-F5F0-EC05FE742327}"/>
              </a:ext>
            </a:extLst>
          </p:cNvPr>
          <p:cNvSpPr txBox="1"/>
          <p:nvPr/>
        </p:nvSpPr>
        <p:spPr>
          <a:xfrm>
            <a:off x="1054100" y="660400"/>
            <a:ext cx="1620957" cy="523220"/>
          </a:xfrm>
          <a:prstGeom prst="rect">
            <a:avLst/>
          </a:prstGeom>
          <a:noFill/>
        </p:spPr>
        <p:txBody>
          <a:bodyPr wrap="none" rtlCol="0">
            <a:spAutoFit/>
          </a:bodyPr>
          <a:lstStyle/>
          <a:p>
            <a:r>
              <a:rPr kumimoji="1" lang="zh-CN" altLang="en-US" sz="2800" dirty="0"/>
              <a:t>研究现状</a:t>
            </a:r>
          </a:p>
        </p:txBody>
      </p:sp>
      <p:sp>
        <p:nvSpPr>
          <p:cNvPr id="5" name="文本框 4">
            <a:extLst>
              <a:ext uri="{FF2B5EF4-FFF2-40B4-BE49-F238E27FC236}">
                <a16:creationId xmlns:a16="http://schemas.microsoft.com/office/drawing/2014/main" id="{2A017624-351B-DD93-F010-1A8E56FC254A}"/>
              </a:ext>
            </a:extLst>
          </p:cNvPr>
          <p:cNvSpPr txBox="1"/>
          <p:nvPr/>
        </p:nvSpPr>
        <p:spPr>
          <a:xfrm>
            <a:off x="1426803" y="1467711"/>
            <a:ext cx="9926997" cy="5170646"/>
          </a:xfrm>
          <a:prstGeom prst="rect">
            <a:avLst/>
          </a:prstGeom>
          <a:noFill/>
        </p:spPr>
        <p:txBody>
          <a:bodyPr wrap="square" rtlCol="0">
            <a:spAutoFit/>
          </a:bodyPr>
          <a:lstStyle/>
          <a:p>
            <a:r>
              <a:rPr kumimoji="1" lang="zh-CN" altLang="en-US" sz="2200" dirty="0"/>
              <a:t>根据对话形式可分为：</a:t>
            </a:r>
            <a:endParaRPr kumimoji="1" lang="en-US" altLang="zh-CN" sz="2200" dirty="0"/>
          </a:p>
          <a:p>
            <a:endParaRPr kumimoji="1" lang="en-US" altLang="zh-CN" sz="2200" dirty="0"/>
          </a:p>
          <a:p>
            <a:pPr marL="742950" lvl="1" indent="-285750">
              <a:buFont typeface="Arial" panose="020B0604020202020204" pitchFamily="34" charset="0"/>
              <a:buChar char="•"/>
            </a:pPr>
            <a:r>
              <a:rPr kumimoji="1" lang="zh-CN" altLang="en-US" sz="2200" dirty="0"/>
              <a:t>单轮对话：</a:t>
            </a:r>
            <a:endParaRPr kumimoji="1" lang="en-US" altLang="zh-CN" sz="2200" dirty="0"/>
          </a:p>
          <a:p>
            <a:pPr marL="1200150" lvl="2" indent="-285750">
              <a:buFont typeface="Arial" panose="020B0604020202020204" pitchFamily="34" charset="0"/>
              <a:buChar char="•"/>
            </a:pPr>
            <a:r>
              <a:rPr kumimoji="1" lang="zh-CN" altLang="en-US" sz="2200" dirty="0"/>
              <a:t>只能处理简单的静态交互任务。</a:t>
            </a:r>
            <a:endParaRPr kumimoji="1" lang="en-US" altLang="zh-CN" sz="2200" dirty="0"/>
          </a:p>
          <a:p>
            <a:pPr lvl="1"/>
            <a:endParaRPr kumimoji="1" lang="en-US" altLang="zh-CN" sz="2200" dirty="0"/>
          </a:p>
          <a:p>
            <a:pPr marL="742950" lvl="1" indent="-285750">
              <a:buFont typeface="Arial" panose="020B0604020202020204" pitchFamily="34" charset="0"/>
              <a:buChar char="•"/>
            </a:pPr>
            <a:r>
              <a:rPr kumimoji="1" lang="zh-CN" altLang="en-US" sz="2200" dirty="0"/>
              <a:t>多轮对话：</a:t>
            </a:r>
            <a:endParaRPr kumimoji="1" lang="en-US" altLang="zh-CN" sz="2200" dirty="0"/>
          </a:p>
          <a:p>
            <a:pPr marL="1200150" lvl="2" indent="-285750">
              <a:buFont typeface="Arial" panose="020B0604020202020204" pitchFamily="34" charset="0"/>
              <a:buChar char="•"/>
            </a:pPr>
            <a:r>
              <a:rPr kumimoji="1" lang="zh-CN" altLang="en-US" sz="2200" dirty="0"/>
              <a:t>能处理复杂的动态交互。</a:t>
            </a:r>
            <a:endParaRPr kumimoji="1" lang="en-US" altLang="zh-CN" sz="2200" dirty="0"/>
          </a:p>
          <a:p>
            <a:pPr marL="1200150" lvl="2" indent="-285750">
              <a:buFont typeface="Arial" panose="020B0604020202020204" pitchFamily="34" charset="0"/>
              <a:buChar char="•"/>
            </a:pPr>
            <a:endParaRPr kumimoji="1" lang="en-US" altLang="zh-CN" sz="2200" dirty="0"/>
          </a:p>
          <a:p>
            <a:pPr marL="742950" lvl="1" indent="-285750">
              <a:buFont typeface="Arial" panose="020B0604020202020204" pitchFamily="34" charset="0"/>
              <a:buChar char="•"/>
            </a:pPr>
            <a:r>
              <a:rPr kumimoji="1" lang="zh-CN" altLang="en-US" sz="2200" dirty="0"/>
              <a:t>两者主要的区别在于：</a:t>
            </a:r>
            <a:endParaRPr kumimoji="1" lang="en-US" altLang="zh-CN" sz="2200" dirty="0"/>
          </a:p>
          <a:p>
            <a:pPr marL="1200150" lvl="2" indent="-285750">
              <a:buFont typeface="Arial" panose="020B0604020202020204" pitchFamily="34" charset="0"/>
              <a:buChar char="•"/>
            </a:pPr>
            <a:r>
              <a:rPr kumimoji="1" lang="zh-CN" altLang="en-US" sz="2200" dirty="0"/>
              <a:t>多轮对话任务需要对历史信息进行编码。</a:t>
            </a:r>
            <a:endParaRPr kumimoji="1" lang="en-US" altLang="zh-CN" sz="2200" dirty="0"/>
          </a:p>
          <a:p>
            <a:pPr marL="1200150" lvl="2" indent="-285750">
              <a:buFont typeface="Arial" panose="020B0604020202020204" pitchFamily="34" charset="0"/>
              <a:buChar char="•"/>
            </a:pPr>
            <a:r>
              <a:rPr kumimoji="1" lang="zh-CN" altLang="en-US" sz="2200" dirty="0"/>
              <a:t>多轮对话任务中智能体需要判断决策是否终止。如果没有停止，则继续进行语言的生成。</a:t>
            </a:r>
            <a:endParaRPr kumimoji="1" lang="en-US" altLang="zh-CN" sz="2200" dirty="0"/>
          </a:p>
          <a:p>
            <a:pPr marL="1200150" lvl="2" indent="-285750">
              <a:buFont typeface="Arial" panose="020B0604020202020204" pitchFamily="34" charset="0"/>
              <a:buChar char="•"/>
            </a:pPr>
            <a:r>
              <a:rPr kumimoji="1" lang="zh-CN" altLang="en-US" sz="2200" dirty="0"/>
              <a:t>多轮对话任务需要建模双向的语言生成和理解能力。而单轮对话任务中语言的传输是单向的因此只需要建模</a:t>
            </a:r>
            <a:r>
              <a:rPr kumimoji="1" lang="en-US" altLang="zh-CN" sz="2200" dirty="0"/>
              <a:t>Sender</a:t>
            </a:r>
            <a:r>
              <a:rPr kumimoji="1" lang="zh-CN" altLang="en-US" sz="2200" dirty="0"/>
              <a:t>的语言生成和</a:t>
            </a:r>
            <a:r>
              <a:rPr kumimoji="1" lang="en-US" altLang="zh-CN" sz="2200" dirty="0"/>
              <a:t>Receiver</a:t>
            </a:r>
            <a:r>
              <a:rPr kumimoji="1" lang="zh-CN" altLang="en-US" sz="2200" dirty="0"/>
              <a:t>的语言理解能力。</a:t>
            </a:r>
            <a:endParaRPr kumimoji="1" lang="en-US" altLang="zh-CN" sz="2200" dirty="0"/>
          </a:p>
        </p:txBody>
      </p:sp>
      <p:sp>
        <p:nvSpPr>
          <p:cNvPr id="9" name="灯片编号占位符 8">
            <a:extLst>
              <a:ext uri="{FF2B5EF4-FFF2-40B4-BE49-F238E27FC236}">
                <a16:creationId xmlns:a16="http://schemas.microsoft.com/office/drawing/2014/main" id="{3785153E-B426-A388-11BD-9A30A5FD4411}"/>
              </a:ext>
            </a:extLst>
          </p:cNvPr>
          <p:cNvSpPr>
            <a:spLocks noGrp="1"/>
          </p:cNvSpPr>
          <p:nvPr>
            <p:ph type="sldNum" sz="quarter" idx="12"/>
          </p:nvPr>
        </p:nvSpPr>
        <p:spPr/>
        <p:txBody>
          <a:bodyPr/>
          <a:lstStyle/>
          <a:p>
            <a:fld id="{039D9172-DCCC-4443-8D5D-6014BB527E2C}" type="slidenum">
              <a:rPr kumimoji="1" lang="zh-CN" altLang="en-US" smtClean="0"/>
              <a:t>16</a:t>
            </a:fld>
            <a:endParaRPr kumimoji="1" lang="zh-CN" altLang="en-US"/>
          </a:p>
        </p:txBody>
      </p:sp>
    </p:spTree>
    <p:extLst>
      <p:ext uri="{BB962C8B-B14F-4D97-AF65-F5344CB8AC3E}">
        <p14:creationId xmlns:p14="http://schemas.microsoft.com/office/powerpoint/2010/main" val="38004017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4751F42-0E74-C3D5-10F6-6A7B0CC950D6}"/>
              </a:ext>
            </a:extLst>
          </p:cNvPr>
          <p:cNvSpPr txBox="1"/>
          <p:nvPr/>
        </p:nvSpPr>
        <p:spPr>
          <a:xfrm>
            <a:off x="1054100" y="660400"/>
            <a:ext cx="7130478" cy="523220"/>
          </a:xfrm>
          <a:prstGeom prst="rect">
            <a:avLst/>
          </a:prstGeom>
          <a:noFill/>
        </p:spPr>
        <p:txBody>
          <a:bodyPr wrap="none" rtlCol="0">
            <a:spAutoFit/>
          </a:bodyPr>
          <a:lstStyle/>
          <a:p>
            <a:r>
              <a:rPr kumimoji="1" lang="zh-CN" altLang="en-US" sz="2800" dirty="0"/>
              <a:t>研究现状：</a:t>
            </a:r>
            <a:r>
              <a:rPr kumimoji="1" lang="en-US" altLang="zh-CN" sz="2800" dirty="0"/>
              <a:t> </a:t>
            </a:r>
            <a:r>
              <a:rPr kumimoji="1" lang="zh-CN" altLang="en-US" sz="2800" dirty="0"/>
              <a:t>单轮对话 </a:t>
            </a:r>
            <a:r>
              <a:rPr kumimoji="1" lang="en-US" altLang="zh-CN" sz="2800" dirty="0"/>
              <a:t>–</a:t>
            </a:r>
            <a:r>
              <a:rPr kumimoji="1" lang="zh-CN" altLang="en-US" sz="2800" dirty="0"/>
              <a:t> 单轮</a:t>
            </a:r>
            <a:r>
              <a:rPr kumimoji="1" lang="en-US" altLang="zh-CN" sz="2800" dirty="0"/>
              <a:t>referential</a:t>
            </a:r>
            <a:r>
              <a:rPr kumimoji="1" lang="zh-CN" altLang="en-US" sz="2800" dirty="0"/>
              <a:t> </a:t>
            </a:r>
            <a:r>
              <a:rPr kumimoji="1" lang="en-US" altLang="zh-CN" sz="2800" dirty="0"/>
              <a:t>game</a:t>
            </a:r>
            <a:endParaRPr kumimoji="1" lang="zh-CN" altLang="en-US" sz="2800" dirty="0"/>
          </a:p>
        </p:txBody>
      </p:sp>
      <p:sp>
        <p:nvSpPr>
          <p:cNvPr id="8" name="灯片编号占位符 7">
            <a:extLst>
              <a:ext uri="{FF2B5EF4-FFF2-40B4-BE49-F238E27FC236}">
                <a16:creationId xmlns:a16="http://schemas.microsoft.com/office/drawing/2014/main" id="{1AF76278-A070-0A4B-E95F-CF101F07F0A5}"/>
              </a:ext>
            </a:extLst>
          </p:cNvPr>
          <p:cNvSpPr>
            <a:spLocks noGrp="1"/>
          </p:cNvSpPr>
          <p:nvPr>
            <p:ph type="sldNum" sz="quarter" idx="12"/>
          </p:nvPr>
        </p:nvSpPr>
        <p:spPr/>
        <p:txBody>
          <a:bodyPr/>
          <a:lstStyle/>
          <a:p>
            <a:fld id="{039D9172-DCCC-4443-8D5D-6014BB527E2C}" type="slidenum">
              <a:rPr kumimoji="1" lang="zh-CN" altLang="en-US" smtClean="0"/>
              <a:t>17</a:t>
            </a:fld>
            <a:endParaRPr kumimoji="1" lang="zh-CN" altLang="en-US" dirty="0"/>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0EF357B9-E1D8-E2DB-5AE3-870596E2FA8D}"/>
                  </a:ext>
                </a:extLst>
              </p:cNvPr>
              <p:cNvSpPr txBox="1"/>
              <p:nvPr/>
            </p:nvSpPr>
            <p:spPr>
              <a:xfrm>
                <a:off x="7241326" y="1853816"/>
                <a:ext cx="5038174" cy="2739211"/>
              </a:xfrm>
              <a:prstGeom prst="rect">
                <a:avLst/>
              </a:prstGeom>
              <a:noFill/>
            </p:spPr>
            <p:txBody>
              <a:bodyPr wrap="none" rtlCol="0">
                <a:spAutoFit/>
              </a:bodyPr>
              <a:lstStyle/>
              <a:p>
                <a:r>
                  <a:rPr kumimoji="1" lang="en-US" altLang="zh-CN" sz="2200" dirty="0"/>
                  <a:t>Speaker:</a:t>
                </a:r>
              </a:p>
              <a:p>
                <a:pPr marL="742950" lvl="1" indent="-285750">
                  <a:buFont typeface="Arial" panose="020B0604020202020204" pitchFamily="34" charset="0"/>
                  <a:buChar char="•"/>
                </a:pPr>
                <a:r>
                  <a:rPr kumimoji="1" lang="zh-CN" altLang="en-US" sz="2200" dirty="0"/>
                  <a:t>输入：目标物的特征信息</a:t>
                </a:r>
                <a14:m>
                  <m:oMath xmlns:m="http://schemas.openxmlformats.org/officeDocument/2006/math">
                    <m:r>
                      <a:rPr kumimoji="1" lang="en-US" altLang="zh-CN" sz="2200" b="0" i="1" smtClean="0">
                        <a:latin typeface="Cambria Math" panose="02040503050406030204" pitchFamily="18" charset="0"/>
                      </a:rPr>
                      <m:t>𝑢</m:t>
                    </m:r>
                  </m:oMath>
                </a14:m>
                <a:endParaRPr kumimoji="1" lang="en-US" altLang="zh-CN" sz="2200" dirty="0"/>
              </a:p>
              <a:p>
                <a:pPr marL="742950" lvl="1" indent="-285750">
                  <a:buFont typeface="Arial" panose="020B0604020202020204" pitchFamily="34" charset="0"/>
                  <a:buChar char="•"/>
                </a:pPr>
                <a:r>
                  <a:rPr kumimoji="1" lang="zh-CN" altLang="en-US" sz="2200" dirty="0"/>
                  <a:t>输出：描述的语言</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𝑡</m:t>
                        </m:r>
                      </m:sub>
                    </m:sSub>
                  </m:oMath>
                </a14:m>
                <a:endParaRPr kumimoji="1" lang="en-US" altLang="zh-CN" sz="2200" dirty="0"/>
              </a:p>
              <a:p>
                <a:endParaRPr kumimoji="1" lang="en-US" altLang="zh-CN" sz="2200" dirty="0"/>
              </a:p>
              <a:p>
                <a:r>
                  <a:rPr kumimoji="1" lang="en-US" altLang="zh-CN" sz="2200" dirty="0"/>
                  <a:t>Listener:</a:t>
                </a:r>
              </a:p>
              <a:p>
                <a:pPr marL="742950" lvl="1" indent="-285750">
                  <a:buFont typeface="Arial" panose="020B0604020202020204" pitchFamily="34" charset="0"/>
                  <a:buChar char="•"/>
                </a:pPr>
                <a:r>
                  <a:rPr kumimoji="1" lang="zh-CN" altLang="en-US" sz="2200" dirty="0"/>
                  <a:t>输入：</a:t>
                </a:r>
                <a:r>
                  <a:rPr kumimoji="1" lang="en-US" altLang="zh-CN" sz="2200" dirty="0"/>
                  <a:t>speaker</a:t>
                </a:r>
                <a:r>
                  <a:rPr kumimoji="1" lang="zh-CN" altLang="en-US" sz="2200" dirty="0"/>
                  <a:t>生成的语言信息</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𝑡</m:t>
                        </m:r>
                      </m:sub>
                    </m:sSub>
                  </m:oMath>
                </a14:m>
                <a:endParaRPr kumimoji="1" lang="en-US" altLang="zh-CN" sz="2200" dirty="0"/>
              </a:p>
              <a:p>
                <a:pPr marL="742950" lvl="1" indent="-285750">
                  <a:buFont typeface="Arial" panose="020B0604020202020204" pitchFamily="34" charset="0"/>
                  <a:buChar char="•"/>
                </a:pPr>
                <a:r>
                  <a:rPr kumimoji="1" lang="zh-CN" altLang="en-US" sz="2200" dirty="0"/>
                  <a:t>输出：对于目标的预测</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𝑢</m:t>
                        </m:r>
                      </m:e>
                      <m:sub>
                        <m:r>
                          <a:rPr kumimoji="1" lang="en-US" altLang="zh-CN" sz="2200" b="0" i="1" smtClean="0">
                            <a:latin typeface="Cambria Math" panose="02040503050406030204" pitchFamily="18" charset="0"/>
                          </a:rPr>
                          <m:t>𝑡</m:t>
                        </m:r>
                        <m:r>
                          <a:rPr kumimoji="1" lang="en-US" altLang="zh-CN" sz="2200" b="0" i="1" smtClean="0">
                            <a:latin typeface="Cambria Math" panose="02040503050406030204" pitchFamily="18" charset="0"/>
                          </a:rPr>
                          <m:t>′</m:t>
                        </m:r>
                      </m:sub>
                    </m:sSub>
                  </m:oMath>
                </a14:m>
                <a:endParaRPr kumimoji="1" lang="zh-CN" altLang="en-US" sz="2200" dirty="0"/>
              </a:p>
              <a:p>
                <a:endParaRPr kumimoji="1" lang="zh-CN" altLang="en-US" dirty="0"/>
              </a:p>
            </p:txBody>
          </p:sp>
        </mc:Choice>
        <mc:Fallback>
          <p:sp>
            <p:nvSpPr>
              <p:cNvPr id="11" name="文本框 10">
                <a:extLst>
                  <a:ext uri="{FF2B5EF4-FFF2-40B4-BE49-F238E27FC236}">
                    <a16:creationId xmlns:a16="http://schemas.microsoft.com/office/drawing/2014/main" id="{0EF357B9-E1D8-E2DB-5AE3-870596E2FA8D}"/>
                  </a:ext>
                </a:extLst>
              </p:cNvPr>
              <p:cNvSpPr txBox="1">
                <a:spLocks noRot="1" noChangeAspect="1" noMove="1" noResize="1" noEditPoints="1" noAdjustHandles="1" noChangeArrowheads="1" noChangeShapeType="1" noTextEdit="1"/>
              </p:cNvSpPr>
              <p:nvPr/>
            </p:nvSpPr>
            <p:spPr>
              <a:xfrm>
                <a:off x="7241326" y="1853816"/>
                <a:ext cx="5038174" cy="2739211"/>
              </a:xfrm>
              <a:prstGeom prst="rect">
                <a:avLst/>
              </a:prstGeom>
              <a:blipFill>
                <a:blip r:embed="rId3"/>
                <a:stretch>
                  <a:fillRect l="-1511" t="-922"/>
                </a:stretch>
              </a:blipFill>
            </p:spPr>
            <p:txBody>
              <a:bodyPr/>
              <a:lstStyle/>
              <a:p>
                <a:r>
                  <a:rPr lang="zh-CN" altLang="en-US">
                    <a:noFill/>
                  </a:rPr>
                  <a:t> </a:t>
                </a:r>
              </a:p>
            </p:txBody>
          </p:sp>
        </mc:Fallback>
      </mc:AlternateContent>
      <p:sp>
        <p:nvSpPr>
          <p:cNvPr id="12" name="文本框 11">
            <a:extLst>
              <a:ext uri="{FF2B5EF4-FFF2-40B4-BE49-F238E27FC236}">
                <a16:creationId xmlns:a16="http://schemas.microsoft.com/office/drawing/2014/main" id="{17A2ABF8-92C9-57F2-92F2-57C732427A19}"/>
              </a:ext>
            </a:extLst>
          </p:cNvPr>
          <p:cNvSpPr txBox="1"/>
          <p:nvPr/>
        </p:nvSpPr>
        <p:spPr>
          <a:xfrm>
            <a:off x="1272208" y="4763296"/>
            <a:ext cx="1338828" cy="369332"/>
          </a:xfrm>
          <a:prstGeom prst="rect">
            <a:avLst/>
          </a:prstGeom>
          <a:noFill/>
        </p:spPr>
        <p:txBody>
          <a:bodyPr wrap="none" rtlCol="0">
            <a:spAutoFit/>
          </a:bodyPr>
          <a:lstStyle/>
          <a:p>
            <a:r>
              <a:rPr kumimoji="1" lang="zh-CN" altLang="en-US" dirty="0"/>
              <a:t>损失函数：</a:t>
            </a:r>
            <a:endParaRPr kumimoji="1" lang="en-US" altLang="zh-CN" dirty="0"/>
          </a:p>
        </p:txBody>
      </p:sp>
      <p:pic>
        <p:nvPicPr>
          <p:cNvPr id="14" name="图片 13" descr="文本&#10;&#10;描述已自动生成">
            <a:extLst>
              <a:ext uri="{FF2B5EF4-FFF2-40B4-BE49-F238E27FC236}">
                <a16:creationId xmlns:a16="http://schemas.microsoft.com/office/drawing/2014/main" id="{2C104174-AEC3-3AC8-77E8-B7C2FFD52C15}"/>
              </a:ext>
            </a:extLst>
          </p:cNvPr>
          <p:cNvPicPr>
            <a:picLocks noChangeAspect="1"/>
          </p:cNvPicPr>
          <p:nvPr/>
        </p:nvPicPr>
        <p:blipFill>
          <a:blip r:embed="rId4"/>
          <a:stretch>
            <a:fillRect/>
          </a:stretch>
        </p:blipFill>
        <p:spPr>
          <a:xfrm>
            <a:off x="2611036" y="4622923"/>
            <a:ext cx="5257800" cy="749300"/>
          </a:xfrm>
          <a:prstGeom prst="rect">
            <a:avLst/>
          </a:prstGeom>
        </p:spPr>
      </p:pic>
      <p:pic>
        <p:nvPicPr>
          <p:cNvPr id="19" name="图片 18" descr="图示&#10;&#10;描述已自动生成">
            <a:extLst>
              <a:ext uri="{FF2B5EF4-FFF2-40B4-BE49-F238E27FC236}">
                <a16:creationId xmlns:a16="http://schemas.microsoft.com/office/drawing/2014/main" id="{D8B6CF77-37B7-42CF-F899-DA2967A0045C}"/>
              </a:ext>
            </a:extLst>
          </p:cNvPr>
          <p:cNvPicPr>
            <a:picLocks noChangeAspect="1"/>
          </p:cNvPicPr>
          <p:nvPr/>
        </p:nvPicPr>
        <p:blipFill>
          <a:blip r:embed="rId5"/>
          <a:stretch>
            <a:fillRect/>
          </a:stretch>
        </p:blipFill>
        <p:spPr>
          <a:xfrm>
            <a:off x="583617" y="1962816"/>
            <a:ext cx="6585778" cy="2021283"/>
          </a:xfrm>
          <a:prstGeom prst="rect">
            <a:avLst/>
          </a:prstGeom>
        </p:spPr>
      </p:pic>
    </p:spTree>
    <p:extLst>
      <p:ext uri="{BB962C8B-B14F-4D97-AF65-F5344CB8AC3E}">
        <p14:creationId xmlns:p14="http://schemas.microsoft.com/office/powerpoint/2010/main" val="915981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A741073F-8B06-E983-8282-B831C3983C4A}"/>
              </a:ext>
            </a:extLst>
          </p:cNvPr>
          <p:cNvSpPr>
            <a:spLocks noGrp="1"/>
          </p:cNvSpPr>
          <p:nvPr>
            <p:ph type="sldNum" sz="quarter" idx="12"/>
          </p:nvPr>
        </p:nvSpPr>
        <p:spPr/>
        <p:txBody>
          <a:bodyPr/>
          <a:lstStyle/>
          <a:p>
            <a:fld id="{039D9172-DCCC-4443-8D5D-6014BB527E2C}" type="slidenum">
              <a:rPr kumimoji="1" lang="zh-CN" altLang="en-US" smtClean="0"/>
              <a:t>18</a:t>
            </a:fld>
            <a:endParaRPr kumimoji="1" lang="zh-CN" altLang="en-US" dirty="0"/>
          </a:p>
        </p:txBody>
      </p:sp>
      <p:sp>
        <p:nvSpPr>
          <p:cNvPr id="6" name="文本框 5">
            <a:extLst>
              <a:ext uri="{FF2B5EF4-FFF2-40B4-BE49-F238E27FC236}">
                <a16:creationId xmlns:a16="http://schemas.microsoft.com/office/drawing/2014/main" id="{2CC62990-62BF-5111-E563-DAAC275D9BA1}"/>
              </a:ext>
            </a:extLst>
          </p:cNvPr>
          <p:cNvSpPr txBox="1"/>
          <p:nvPr/>
        </p:nvSpPr>
        <p:spPr>
          <a:xfrm>
            <a:off x="695793" y="1052308"/>
            <a:ext cx="11180521" cy="2277547"/>
          </a:xfrm>
          <a:prstGeom prst="rect">
            <a:avLst/>
          </a:prstGeom>
          <a:noFill/>
        </p:spPr>
        <p:txBody>
          <a:bodyPr wrap="square">
            <a:spAutoFit/>
          </a:bodyPr>
          <a:lstStyle/>
          <a:p>
            <a:r>
              <a:rPr lang="en" altLang="zh-CN" sz="2200" b="0" dirty="0">
                <a:effectLst/>
              </a:rPr>
              <a:t>Katrina</a:t>
            </a:r>
            <a:r>
              <a:rPr lang="en" altLang="zh-CN" sz="2200" b="0" dirty="0">
                <a:effectLst/>
                <a:latin typeface="NimbusRomNo9L"/>
              </a:rPr>
              <a:t> </a:t>
            </a:r>
            <a:r>
              <a:rPr lang="zh-CN" altLang="en" sz="2200" b="0" dirty="0">
                <a:effectLst/>
                <a:latin typeface="NimbusRomNo9L"/>
              </a:rPr>
              <a:t>等人</a:t>
            </a:r>
            <a:r>
              <a:rPr lang="en-US" altLang="zh-CN" sz="2200" dirty="0"/>
              <a:t>[13]</a:t>
            </a:r>
            <a:r>
              <a:rPr lang="zh-CN" altLang="en-US" sz="2200" b="0" dirty="0">
                <a:effectLst/>
              </a:rPr>
              <a:t> </a:t>
            </a:r>
            <a:r>
              <a:rPr lang="zh-CN" altLang="en-US" sz="2200" b="0" dirty="0">
                <a:effectLst/>
                <a:latin typeface="NimbusRomNo9L"/>
              </a:rPr>
              <a:t>提出了一种</a:t>
            </a:r>
            <a:r>
              <a:rPr kumimoji="1" lang="en-US" altLang="zh-CN" sz="2200" dirty="0"/>
              <a:t>referential</a:t>
            </a:r>
            <a:r>
              <a:rPr kumimoji="1" lang="zh-CN" altLang="en-US" sz="2200" dirty="0"/>
              <a:t> </a:t>
            </a:r>
            <a:r>
              <a:rPr kumimoji="1" lang="en-US" altLang="zh-CN" sz="2200" dirty="0"/>
              <a:t>game</a:t>
            </a:r>
            <a:r>
              <a:rPr kumimoji="1" lang="zh-CN" altLang="en-US" sz="2200" dirty="0"/>
              <a:t>的变体：</a:t>
            </a:r>
            <a:endParaRPr kumimoji="1" lang="en-US" altLang="zh-CN" sz="2200" dirty="0"/>
          </a:p>
          <a:p>
            <a:pPr marL="800100" lvl="1" indent="-342900">
              <a:buFont typeface="Arial" panose="020B0604020202020204" pitchFamily="34" charset="0"/>
              <a:buChar char="•"/>
            </a:pPr>
            <a:r>
              <a:rPr kumimoji="1" lang="en-US" altLang="zh-CN" sz="2200" dirty="0"/>
              <a:t>Receiver</a:t>
            </a:r>
            <a:r>
              <a:rPr kumimoji="1" lang="zh-CN" altLang="en-US" sz="2200" dirty="0"/>
              <a:t>需要通过和</a:t>
            </a:r>
            <a:r>
              <a:rPr kumimoji="1" lang="en-US" altLang="zh-CN" sz="2200" dirty="0"/>
              <a:t>Sender</a:t>
            </a:r>
            <a:r>
              <a:rPr kumimoji="1" lang="zh-CN" altLang="en-US" sz="2200" dirty="0"/>
              <a:t>的对话，从文本中选出与</a:t>
            </a:r>
            <a:r>
              <a:rPr kumimoji="1" lang="en-US" altLang="zh-CN" sz="2200" dirty="0"/>
              <a:t>Sender</a:t>
            </a:r>
            <a:r>
              <a:rPr kumimoji="1" lang="zh-CN" altLang="en-US" sz="2200" dirty="0"/>
              <a:t>所见图片最相近的文本。</a:t>
            </a:r>
            <a:endParaRPr kumimoji="1" lang="en-US" altLang="zh-CN" sz="2200" dirty="0"/>
          </a:p>
          <a:p>
            <a:endParaRPr kumimoji="1" lang="en-US" altLang="zh-CN" sz="2200" dirty="0"/>
          </a:p>
          <a:p>
            <a:endParaRPr kumimoji="1" lang="en-US" altLang="zh-CN" dirty="0"/>
          </a:p>
          <a:p>
            <a:endParaRPr kumimoji="1" lang="en-US" altLang="zh-CN" dirty="0"/>
          </a:p>
          <a:p>
            <a:endParaRPr kumimoji="1" lang="en-US" altLang="zh-CN" sz="2200" dirty="0"/>
          </a:p>
          <a:p>
            <a:pPr marL="742950" lvl="1" indent="-285750">
              <a:buFont typeface="Arial" panose="020B0604020202020204" pitchFamily="34" charset="0"/>
              <a:buChar char="•"/>
            </a:pPr>
            <a:endParaRPr kumimoji="1" lang="en-US" altLang="zh-CN" dirty="0"/>
          </a:p>
        </p:txBody>
      </p:sp>
      <p:pic>
        <p:nvPicPr>
          <p:cNvPr id="7" name="图片 6" descr="图示, 示意图&#10;&#10;描述已自动生成">
            <a:extLst>
              <a:ext uri="{FF2B5EF4-FFF2-40B4-BE49-F238E27FC236}">
                <a16:creationId xmlns:a16="http://schemas.microsoft.com/office/drawing/2014/main" id="{7E9C7DBE-8F7C-8F6F-F3C6-7E7D274B1A6B}"/>
              </a:ext>
            </a:extLst>
          </p:cNvPr>
          <p:cNvPicPr>
            <a:picLocks noChangeAspect="1"/>
          </p:cNvPicPr>
          <p:nvPr/>
        </p:nvPicPr>
        <p:blipFill>
          <a:blip r:embed="rId3"/>
          <a:stretch>
            <a:fillRect/>
          </a:stretch>
        </p:blipFill>
        <p:spPr>
          <a:xfrm>
            <a:off x="1680519" y="1846599"/>
            <a:ext cx="7648539" cy="1697689"/>
          </a:xfrm>
          <a:prstGeom prst="rect">
            <a:avLst/>
          </a:prstGeom>
        </p:spPr>
      </p:pic>
      <p:sp>
        <p:nvSpPr>
          <p:cNvPr id="10" name="文本框 9">
            <a:extLst>
              <a:ext uri="{FF2B5EF4-FFF2-40B4-BE49-F238E27FC236}">
                <a16:creationId xmlns:a16="http://schemas.microsoft.com/office/drawing/2014/main" id="{7422FD33-F84F-9174-FC9C-611423238635}"/>
              </a:ext>
            </a:extLst>
          </p:cNvPr>
          <p:cNvSpPr txBox="1"/>
          <p:nvPr/>
        </p:nvSpPr>
        <p:spPr>
          <a:xfrm>
            <a:off x="553387" y="273556"/>
            <a:ext cx="3416320" cy="523220"/>
          </a:xfrm>
          <a:prstGeom prst="rect">
            <a:avLst/>
          </a:prstGeom>
          <a:noFill/>
        </p:spPr>
        <p:txBody>
          <a:bodyPr wrap="none" rtlCol="0">
            <a:spAutoFit/>
          </a:bodyPr>
          <a:lstStyle/>
          <a:p>
            <a:r>
              <a:rPr kumimoji="1" lang="zh-CN" altLang="en-US" sz="2800" dirty="0"/>
              <a:t>研究现状：多轮对话</a:t>
            </a:r>
          </a:p>
        </p:txBody>
      </p:sp>
      <mc:AlternateContent xmlns:mc="http://schemas.openxmlformats.org/markup-compatibility/2006">
        <mc:Choice xmlns:a14="http://schemas.microsoft.com/office/drawing/2010/main" Requires="a14">
          <p:sp>
            <p:nvSpPr>
              <p:cNvPr id="2" name="文本框 1">
                <a:extLst>
                  <a:ext uri="{FF2B5EF4-FFF2-40B4-BE49-F238E27FC236}">
                    <a16:creationId xmlns:a16="http://schemas.microsoft.com/office/drawing/2014/main" id="{A5B43A42-45F3-5234-F3A6-32F68DC2943F}"/>
                  </a:ext>
                </a:extLst>
              </p:cNvPr>
              <p:cNvSpPr txBox="1"/>
              <p:nvPr/>
            </p:nvSpPr>
            <p:spPr>
              <a:xfrm>
                <a:off x="1680519" y="3634955"/>
                <a:ext cx="2755819" cy="2400657"/>
              </a:xfrm>
              <a:prstGeom prst="rect">
                <a:avLst/>
              </a:prstGeom>
              <a:noFill/>
            </p:spPr>
            <p:txBody>
              <a:bodyPr wrap="none" rtlCol="0">
                <a:spAutoFit/>
              </a:bodyPr>
              <a:lstStyle/>
              <a:p>
                <a:r>
                  <a:rPr kumimoji="1" lang="en-US" altLang="zh-CN" sz="2200" dirty="0"/>
                  <a:t>Sender:</a:t>
                </a:r>
              </a:p>
              <a:p>
                <a:pPr marL="342900" indent="-342900">
                  <a:buFont typeface="Arial" panose="020B0604020202020204" pitchFamily="34" charset="0"/>
                  <a:buChar char="•"/>
                </a:pPr>
                <a:r>
                  <a:rPr kumimoji="1" lang="zh-CN" altLang="en-US" sz="2200" dirty="0"/>
                  <a:t>输入：</a:t>
                </a:r>
                <a:endParaRPr kumimoji="1" lang="en-US" altLang="zh-CN" sz="2200" dirty="0"/>
              </a:p>
              <a:p>
                <a:pPr marL="800100" lvl="1" indent="-342900">
                  <a:buFont typeface="Arial" panose="020B0604020202020204" pitchFamily="34" charset="0"/>
                  <a:buChar char="•"/>
                </a:pPr>
                <a:r>
                  <a:rPr kumimoji="1" lang="zh-CN" altLang="en-US" sz="2200" dirty="0"/>
                  <a:t>图片</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𝑂</m:t>
                        </m:r>
                      </m:e>
                      <m:sub>
                        <m:r>
                          <a:rPr kumimoji="1" lang="en-US" altLang="zh-CN" sz="2200" b="0" i="1" smtClean="0">
                            <a:latin typeface="Cambria Math" panose="02040503050406030204" pitchFamily="18" charset="0"/>
                          </a:rPr>
                          <m:t>𝑠</m:t>
                        </m:r>
                      </m:sub>
                    </m:sSub>
                  </m:oMath>
                </a14:m>
                <a:endParaRPr kumimoji="1" lang="en-US" altLang="zh-CN" sz="2200" b="0" dirty="0"/>
              </a:p>
              <a:p>
                <a:pPr marL="800100" lvl="1" indent="-342900">
                  <a:buFont typeface="Arial" panose="020B0604020202020204" pitchFamily="34" charset="0"/>
                  <a:buChar char="•"/>
                </a:pPr>
                <a:r>
                  <a:rPr kumimoji="1" lang="zh-CN" altLang="en-US" sz="2200" dirty="0"/>
                  <a:t>历史对话</a:t>
                </a:r>
                <a14:m>
                  <m:oMath xmlns:m="http://schemas.openxmlformats.org/officeDocument/2006/math">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𝑟</m:t>
                        </m:r>
                      </m:sub>
                      <m:sup>
                        <m:r>
                          <a:rPr kumimoji="1" lang="en-US" altLang="zh-CN" sz="2200" b="0" i="1" smtClean="0">
                            <a:latin typeface="Cambria Math" panose="02040503050406030204" pitchFamily="18" charset="0"/>
                          </a:rPr>
                          <m:t>𝑡</m:t>
                        </m:r>
                        <m:r>
                          <a:rPr kumimoji="1" lang="en-US" altLang="zh-CN" sz="2200" b="0" i="1" smtClean="0">
                            <a:latin typeface="Cambria Math" panose="02040503050406030204" pitchFamily="18" charset="0"/>
                          </a:rPr>
                          <m:t>−1</m:t>
                        </m:r>
                      </m:sup>
                    </m:sSubSup>
                  </m:oMath>
                </a14:m>
                <a:endParaRPr kumimoji="1" lang="en-US" altLang="zh-CN" sz="2200" dirty="0"/>
              </a:p>
              <a:p>
                <a:pPr marL="342900" indent="-342900">
                  <a:buFont typeface="Arial" panose="020B0604020202020204" pitchFamily="34" charset="0"/>
                  <a:buChar char="•"/>
                </a:pPr>
                <a:r>
                  <a:rPr kumimoji="1" lang="zh-CN" altLang="en-US" sz="2200" dirty="0"/>
                  <a:t>输出：</a:t>
                </a:r>
                <a:endParaRPr kumimoji="1" lang="en-US" altLang="zh-CN" sz="2200" dirty="0"/>
              </a:p>
              <a:p>
                <a:pPr marL="800100" lvl="1" indent="-342900">
                  <a:buFont typeface="Arial" panose="020B0604020202020204" pitchFamily="34" charset="0"/>
                  <a:buChar char="•"/>
                </a:pPr>
                <a:r>
                  <a:rPr kumimoji="1" lang="zh-CN" altLang="en-US" sz="2200" dirty="0"/>
                  <a:t>生成的语言</a:t>
                </a:r>
                <a14:m>
                  <m:oMath xmlns:m="http://schemas.openxmlformats.org/officeDocument/2006/math">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𝑠</m:t>
                        </m:r>
                      </m:sub>
                      <m:sup>
                        <m:r>
                          <a:rPr kumimoji="1" lang="en-US" altLang="zh-CN" sz="2200" b="0" i="1" smtClean="0">
                            <a:latin typeface="Cambria Math" panose="02040503050406030204" pitchFamily="18" charset="0"/>
                          </a:rPr>
                          <m:t>𝑡</m:t>
                        </m:r>
                      </m:sup>
                    </m:sSubSup>
                  </m:oMath>
                </a14:m>
                <a:endParaRPr kumimoji="1" lang="en-US" altLang="zh-CN" sz="2200" dirty="0"/>
              </a:p>
              <a:p>
                <a:endParaRPr kumimoji="1" lang="zh-CN" altLang="en-US" dirty="0"/>
              </a:p>
            </p:txBody>
          </p:sp>
        </mc:Choice>
        <mc:Fallback>
          <p:sp>
            <p:nvSpPr>
              <p:cNvPr id="2" name="文本框 1">
                <a:extLst>
                  <a:ext uri="{FF2B5EF4-FFF2-40B4-BE49-F238E27FC236}">
                    <a16:creationId xmlns:a16="http://schemas.microsoft.com/office/drawing/2014/main" id="{A5B43A42-45F3-5234-F3A6-32F68DC2943F}"/>
                  </a:ext>
                </a:extLst>
              </p:cNvPr>
              <p:cNvSpPr txBox="1">
                <a:spLocks noRot="1" noChangeAspect="1" noMove="1" noResize="1" noEditPoints="1" noAdjustHandles="1" noChangeArrowheads="1" noChangeShapeType="1" noTextEdit="1"/>
              </p:cNvSpPr>
              <p:nvPr/>
            </p:nvSpPr>
            <p:spPr>
              <a:xfrm>
                <a:off x="1680519" y="3634955"/>
                <a:ext cx="2755819" cy="2400657"/>
              </a:xfrm>
              <a:prstGeom prst="rect">
                <a:avLst/>
              </a:prstGeom>
              <a:blipFill>
                <a:blip r:embed="rId4"/>
                <a:stretch>
                  <a:fillRect l="-2752" t="-1579"/>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8A7B5DE5-CEE7-9731-5685-EB873E8361AB}"/>
                  </a:ext>
                </a:extLst>
              </p:cNvPr>
              <p:cNvSpPr txBox="1"/>
              <p:nvPr/>
            </p:nvSpPr>
            <p:spPr>
              <a:xfrm>
                <a:off x="5649911" y="3702106"/>
                <a:ext cx="4646400" cy="2800767"/>
              </a:xfrm>
              <a:prstGeom prst="rect">
                <a:avLst/>
              </a:prstGeom>
              <a:noFill/>
            </p:spPr>
            <p:txBody>
              <a:bodyPr wrap="none" rtlCol="0">
                <a:spAutoFit/>
              </a:bodyPr>
              <a:lstStyle/>
              <a:p>
                <a:r>
                  <a:rPr kumimoji="1" lang="en-US" altLang="zh-CN" sz="2200" dirty="0"/>
                  <a:t>Receiver:</a:t>
                </a:r>
              </a:p>
              <a:p>
                <a:pPr marL="342900" indent="-342900">
                  <a:buFont typeface="Arial" panose="020B0604020202020204" pitchFamily="34" charset="0"/>
                  <a:buChar char="•"/>
                </a:pPr>
                <a:r>
                  <a:rPr kumimoji="1" lang="zh-CN" altLang="en-US" sz="2200" dirty="0"/>
                  <a:t>输入：</a:t>
                </a:r>
                <a:endParaRPr kumimoji="1" lang="en-US" altLang="zh-CN" sz="2200" dirty="0"/>
              </a:p>
              <a:p>
                <a:pPr marL="800100" lvl="1" indent="-342900">
                  <a:buFont typeface="Arial" panose="020B0604020202020204" pitchFamily="34" charset="0"/>
                  <a:buChar char="•"/>
                </a:pPr>
                <a:r>
                  <a:rPr kumimoji="1" lang="zh-CN" altLang="en-US" sz="2200" dirty="0"/>
                  <a:t>历史的</a:t>
                </a:r>
                <a:r>
                  <a:rPr kumimoji="1" lang="en-US" altLang="zh-CN" sz="2200" dirty="0"/>
                  <a:t>memory</a:t>
                </a:r>
                <a:r>
                  <a:rPr kumimoji="1" lang="zh-CN" altLang="en-US" sz="2200" dirty="0"/>
                  <a:t> </a:t>
                </a:r>
                <a14:m>
                  <m:oMath xmlns:m="http://schemas.openxmlformats.org/officeDocument/2006/math">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h</m:t>
                        </m:r>
                      </m:e>
                      <m:sub>
                        <m:r>
                          <a:rPr kumimoji="1" lang="en-US" altLang="zh-CN" sz="2200" b="0" i="1" smtClean="0">
                            <a:latin typeface="Cambria Math" panose="02040503050406030204" pitchFamily="18" charset="0"/>
                          </a:rPr>
                          <m:t>𝑟</m:t>
                        </m:r>
                      </m:sub>
                      <m:sup>
                        <m:r>
                          <a:rPr kumimoji="1" lang="en-US" altLang="zh-CN" sz="2200" b="0" i="1" smtClean="0">
                            <a:latin typeface="Cambria Math" panose="02040503050406030204" pitchFamily="18" charset="0"/>
                          </a:rPr>
                          <m:t>𝑡</m:t>
                        </m:r>
                        <m:r>
                          <a:rPr kumimoji="1" lang="en-US" altLang="zh-CN" sz="2200" b="0" i="1" smtClean="0">
                            <a:latin typeface="Cambria Math" panose="02040503050406030204" pitchFamily="18" charset="0"/>
                          </a:rPr>
                          <m:t>−1</m:t>
                        </m:r>
                      </m:sup>
                    </m:sSubSup>
                  </m:oMath>
                </a14:m>
                <a:endParaRPr kumimoji="1" lang="en-US" altLang="zh-CN" sz="2200" dirty="0"/>
              </a:p>
              <a:p>
                <a:pPr marL="800100" lvl="1" indent="-342900">
                  <a:buFont typeface="Arial" panose="020B0604020202020204" pitchFamily="34" charset="0"/>
                  <a:buChar char="•"/>
                </a:pPr>
                <a:r>
                  <a:rPr kumimoji="1" lang="zh-CN" altLang="en-US" sz="2200" dirty="0"/>
                  <a:t>来自</a:t>
                </a:r>
                <a:r>
                  <a:rPr kumimoji="1" lang="en-US" altLang="zh-CN" sz="2200" dirty="0"/>
                  <a:t>Sender</a:t>
                </a:r>
                <a:r>
                  <a:rPr kumimoji="1" lang="zh-CN" altLang="en-US" sz="2200" dirty="0"/>
                  <a:t>的信息</a:t>
                </a:r>
                <a14:m>
                  <m:oMath xmlns:m="http://schemas.openxmlformats.org/officeDocument/2006/math">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𝑠</m:t>
                        </m:r>
                      </m:sub>
                      <m:sup>
                        <m:r>
                          <a:rPr kumimoji="1" lang="en-US" altLang="zh-CN" sz="2200" b="0" i="1" smtClean="0">
                            <a:latin typeface="Cambria Math" panose="02040503050406030204" pitchFamily="18" charset="0"/>
                          </a:rPr>
                          <m:t>𝑡</m:t>
                        </m:r>
                      </m:sup>
                    </m:sSubSup>
                  </m:oMath>
                </a14:m>
                <a:endParaRPr kumimoji="1" lang="en-US" altLang="zh-CN" sz="2200" dirty="0"/>
              </a:p>
              <a:p>
                <a:pPr marL="342900" indent="-342900">
                  <a:buFont typeface="Arial" panose="020B0604020202020204" pitchFamily="34" charset="0"/>
                  <a:buChar char="•"/>
                </a:pPr>
                <a:r>
                  <a:rPr kumimoji="1" lang="zh-CN" altLang="en-US" sz="2200" dirty="0"/>
                  <a:t>输出：</a:t>
                </a:r>
                <a:endParaRPr kumimoji="1" lang="en-US" altLang="zh-CN" sz="2200" dirty="0"/>
              </a:p>
              <a:p>
                <a:pPr marL="800100" lvl="1" indent="-342900">
                  <a:buFont typeface="Arial" panose="020B0604020202020204" pitchFamily="34" charset="0"/>
                  <a:buChar char="•"/>
                </a:pPr>
                <a:r>
                  <a:rPr kumimoji="1" lang="zh-CN" altLang="en-US" sz="2200" dirty="0"/>
                  <a:t>是否终止对话</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𝑠</m:t>
                        </m:r>
                      </m:e>
                      <m:sub>
                        <m:r>
                          <a:rPr kumimoji="1" lang="en-US" altLang="zh-CN" sz="2200" b="0" i="1" smtClean="0">
                            <a:latin typeface="Cambria Math" panose="02040503050406030204" pitchFamily="18" charset="0"/>
                          </a:rPr>
                          <m:t>𝑡</m:t>
                        </m:r>
                      </m:sub>
                    </m:sSub>
                  </m:oMath>
                </a14:m>
                <a:endParaRPr kumimoji="1" lang="en-US" altLang="zh-CN" sz="2200" dirty="0"/>
              </a:p>
              <a:p>
                <a:pPr marL="800100" lvl="1" indent="-342900">
                  <a:buFont typeface="Arial" panose="020B0604020202020204" pitchFamily="34" charset="0"/>
                  <a:buChar char="•"/>
                </a:pPr>
                <a:r>
                  <a:rPr kumimoji="1" lang="zh-CN" altLang="en-US" sz="2200" dirty="0"/>
                  <a:t>如果终止：对选项做出预测</a:t>
                </a:r>
                <a14:m>
                  <m:oMath xmlns:m="http://schemas.openxmlformats.org/officeDocument/2006/math">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𝑜</m:t>
                        </m:r>
                      </m:e>
                      <m:sub>
                        <m:r>
                          <a:rPr kumimoji="1" lang="en-US" altLang="zh-CN" sz="2200" b="0" i="1" smtClean="0">
                            <a:latin typeface="Cambria Math" panose="02040503050406030204" pitchFamily="18" charset="0"/>
                          </a:rPr>
                          <m:t>𝑟</m:t>
                        </m:r>
                      </m:sub>
                      <m:sup>
                        <m:r>
                          <a:rPr kumimoji="1" lang="en-US" altLang="zh-CN" sz="2200" b="0" i="1" smtClean="0">
                            <a:latin typeface="Cambria Math" panose="02040503050406030204" pitchFamily="18" charset="0"/>
                          </a:rPr>
                          <m:t>𝑡</m:t>
                        </m:r>
                      </m:sup>
                    </m:sSubSup>
                  </m:oMath>
                </a14:m>
                <a:endParaRPr kumimoji="1" lang="en-US" altLang="zh-CN" sz="2200" dirty="0"/>
              </a:p>
              <a:p>
                <a:pPr marL="800100" lvl="1" indent="-342900">
                  <a:buFont typeface="Arial" panose="020B0604020202020204" pitchFamily="34" charset="0"/>
                  <a:buChar char="•"/>
                </a:pPr>
                <a:r>
                  <a:rPr kumimoji="1" lang="zh-CN" altLang="en-US" sz="2200" dirty="0"/>
                  <a:t>如果不终止：生成语言</a:t>
                </a:r>
                <a14:m>
                  <m:oMath xmlns:m="http://schemas.openxmlformats.org/officeDocument/2006/math">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𝑟</m:t>
                        </m:r>
                      </m:sub>
                      <m:sup>
                        <m:r>
                          <a:rPr kumimoji="1" lang="en-US" altLang="zh-CN" sz="2200" b="0" i="1" smtClean="0">
                            <a:latin typeface="Cambria Math" panose="02040503050406030204" pitchFamily="18" charset="0"/>
                          </a:rPr>
                          <m:t>𝑡</m:t>
                        </m:r>
                      </m:sup>
                    </m:sSubSup>
                  </m:oMath>
                </a14:m>
                <a:endParaRPr kumimoji="1" lang="zh-CN" altLang="en-US" sz="2200" dirty="0"/>
              </a:p>
            </p:txBody>
          </p:sp>
        </mc:Choice>
        <mc:Fallback>
          <p:sp>
            <p:nvSpPr>
              <p:cNvPr id="3" name="文本框 2">
                <a:extLst>
                  <a:ext uri="{FF2B5EF4-FFF2-40B4-BE49-F238E27FC236}">
                    <a16:creationId xmlns:a16="http://schemas.microsoft.com/office/drawing/2014/main" id="{8A7B5DE5-CEE7-9731-5685-EB873E8361AB}"/>
                  </a:ext>
                </a:extLst>
              </p:cNvPr>
              <p:cNvSpPr txBox="1">
                <a:spLocks noRot="1" noChangeAspect="1" noMove="1" noResize="1" noEditPoints="1" noAdjustHandles="1" noChangeArrowheads="1" noChangeShapeType="1" noTextEdit="1"/>
              </p:cNvSpPr>
              <p:nvPr/>
            </p:nvSpPr>
            <p:spPr>
              <a:xfrm>
                <a:off x="5649911" y="3702106"/>
                <a:ext cx="4646400" cy="2800767"/>
              </a:xfrm>
              <a:prstGeom prst="rect">
                <a:avLst/>
              </a:prstGeom>
              <a:blipFill>
                <a:blip r:embed="rId5"/>
                <a:stretch>
                  <a:fillRect l="-1635" t="-1351" b="-3153"/>
                </a:stretch>
              </a:blipFill>
            </p:spPr>
            <p:txBody>
              <a:bodyPr/>
              <a:lstStyle/>
              <a:p>
                <a:r>
                  <a:rPr lang="zh-CN" altLang="en-US">
                    <a:noFill/>
                  </a:rPr>
                  <a:t> </a:t>
                </a:r>
              </a:p>
            </p:txBody>
          </p:sp>
        </mc:Fallback>
      </mc:AlternateContent>
      <p:sp>
        <p:nvSpPr>
          <p:cNvPr id="8" name="矩形 7">
            <a:extLst>
              <a:ext uri="{FF2B5EF4-FFF2-40B4-BE49-F238E27FC236}">
                <a16:creationId xmlns:a16="http://schemas.microsoft.com/office/drawing/2014/main" id="{D86079E9-DE94-1A78-B678-C6CF774120B4}"/>
              </a:ext>
            </a:extLst>
          </p:cNvPr>
          <p:cNvSpPr/>
          <p:nvPr/>
        </p:nvSpPr>
        <p:spPr>
          <a:xfrm>
            <a:off x="1985210" y="4644189"/>
            <a:ext cx="2451128" cy="421106"/>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F1BC2BE6-21E4-E5E2-854C-8D061443D6C4}"/>
              </a:ext>
            </a:extLst>
          </p:cNvPr>
          <p:cNvSpPr/>
          <p:nvPr/>
        </p:nvSpPr>
        <p:spPr>
          <a:xfrm>
            <a:off x="5979694" y="4427620"/>
            <a:ext cx="3349363" cy="365125"/>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2C120C1B-7C27-11A2-A107-9F88F90416E2}"/>
              </a:ext>
            </a:extLst>
          </p:cNvPr>
          <p:cNvSpPr/>
          <p:nvPr/>
        </p:nvSpPr>
        <p:spPr>
          <a:xfrm>
            <a:off x="5979694" y="5466741"/>
            <a:ext cx="4223085" cy="1036132"/>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220173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1059EB4-2507-A7FD-79D2-91396B5D2B2C}"/>
              </a:ext>
            </a:extLst>
          </p:cNvPr>
          <p:cNvSpPr>
            <a:spLocks noGrp="1"/>
          </p:cNvSpPr>
          <p:nvPr>
            <p:ph type="sldNum" sz="quarter" idx="12"/>
          </p:nvPr>
        </p:nvSpPr>
        <p:spPr/>
        <p:txBody>
          <a:bodyPr/>
          <a:lstStyle/>
          <a:p>
            <a:fld id="{039D9172-DCCC-4443-8D5D-6014BB527E2C}" type="slidenum">
              <a:rPr kumimoji="1" lang="zh-CN" altLang="en-US" smtClean="0"/>
              <a:t>19</a:t>
            </a:fld>
            <a:endParaRPr kumimoji="1" lang="zh-CN" altLang="en-US"/>
          </a:p>
        </p:txBody>
      </p:sp>
      <mc:AlternateContent xmlns:mc="http://schemas.openxmlformats.org/markup-compatibility/2006">
        <mc:Choice xmlns:a14="http://schemas.microsoft.com/office/drawing/2010/main" Requires="a14">
          <p:sp>
            <p:nvSpPr>
              <p:cNvPr id="5" name="文本框 4">
                <a:extLst>
                  <a:ext uri="{FF2B5EF4-FFF2-40B4-BE49-F238E27FC236}">
                    <a16:creationId xmlns:a16="http://schemas.microsoft.com/office/drawing/2014/main" id="{9D59B427-2315-F3AD-7DC7-4DAD0E3D34BC}"/>
                  </a:ext>
                </a:extLst>
              </p:cNvPr>
              <p:cNvSpPr txBox="1"/>
              <p:nvPr/>
            </p:nvSpPr>
            <p:spPr>
              <a:xfrm>
                <a:off x="1409120" y="1072906"/>
                <a:ext cx="7201480" cy="4712187"/>
              </a:xfrm>
              <a:prstGeom prst="rect">
                <a:avLst/>
              </a:prstGeom>
              <a:noFill/>
            </p:spPr>
            <p:txBody>
              <a:bodyPr wrap="square" rtlCol="0">
                <a:spAutoFit/>
              </a:bodyPr>
              <a:lstStyle/>
              <a:p>
                <a:r>
                  <a:rPr kumimoji="1" lang="zh-CN" altLang="en-US" sz="2200" dirty="0"/>
                  <a:t>损失函数</a:t>
                </a:r>
                <a:r>
                  <a:rPr kumimoji="1" lang="en-US" altLang="zh-CN" sz="2200" dirty="0"/>
                  <a:t>:</a:t>
                </a:r>
              </a:p>
              <a:p>
                <a:endParaRPr kumimoji="1" lang="en-US" altLang="zh-CN" sz="2200" dirty="0"/>
              </a:p>
              <a:p>
                <a:pPr marL="342900" indent="-342900">
                  <a:buFont typeface="Arial" panose="020B0604020202020204" pitchFamily="34" charset="0"/>
                  <a:buChar char="•"/>
                </a:pPr>
                <a:r>
                  <a:rPr kumimoji="1" lang="zh-CN" altLang="en-US" sz="2200" dirty="0"/>
                  <a:t>语言理解模块：</a:t>
                </a:r>
                <a:endParaRPr kumimoji="1" lang="en-US" altLang="zh-CN" sz="2200" dirty="0"/>
              </a:p>
              <a:p>
                <a:pPr marL="800100" lvl="1" indent="-342900">
                  <a:buFont typeface="Arial" panose="020B0604020202020204" pitchFamily="34" charset="0"/>
                  <a:buChar char="•"/>
                </a:pPr>
                <a14:m>
                  <m:oMath xmlns:m="http://schemas.openxmlformats.org/officeDocument/2006/math">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𝐿</m:t>
                        </m:r>
                      </m:e>
                      <m:sub>
                        <m:r>
                          <a:rPr kumimoji="1" lang="en-US" altLang="zh-CN" sz="2200" b="0" i="1" smtClean="0">
                            <a:latin typeface="Cambria Math" panose="02040503050406030204" pitchFamily="18" charset="0"/>
                          </a:rPr>
                          <m:t>𝑐</m:t>
                        </m:r>
                      </m:sub>
                      <m:sup>
                        <m:r>
                          <a:rPr kumimoji="1" lang="en-US" altLang="zh-CN" sz="2200" b="0" i="1" smtClean="0">
                            <a:latin typeface="Cambria Math" panose="02040503050406030204" pitchFamily="18" charset="0"/>
                          </a:rPr>
                          <m:t>𝑖</m:t>
                        </m:r>
                      </m:sup>
                    </m:sSubSup>
                    <m:r>
                      <a:rPr kumimoji="1" lang="en-US" altLang="zh-CN" sz="2200" b="0" i="1" smtClean="0">
                        <a:latin typeface="Cambria Math" panose="02040503050406030204" pitchFamily="18" charset="0"/>
                      </a:rPr>
                      <m:t>= </m:t>
                    </m:r>
                    <m:func>
                      <m:funcPr>
                        <m:ctrlPr>
                          <a:rPr kumimoji="1" lang="en-US" altLang="zh-CN" sz="2200" b="0" i="1" smtClean="0">
                            <a:latin typeface="Cambria Math" panose="02040503050406030204" pitchFamily="18" charset="0"/>
                          </a:rPr>
                        </m:ctrlPr>
                      </m:funcPr>
                      <m:fName>
                        <m:r>
                          <m:rPr>
                            <m:sty m:val="p"/>
                          </m:rPr>
                          <a:rPr kumimoji="1" lang="en-US" altLang="zh-CN" sz="2200" b="0" i="0" smtClean="0">
                            <a:latin typeface="Cambria Math" panose="02040503050406030204" pitchFamily="18" charset="0"/>
                          </a:rPr>
                          <m:t>log</m:t>
                        </m:r>
                      </m:fName>
                      <m:e>
                        <m:r>
                          <a:rPr kumimoji="1" lang="en-US" altLang="zh-CN" sz="2200" b="0" i="1" smtClean="0">
                            <a:latin typeface="Cambria Math" panose="02040503050406030204" pitchFamily="18" charset="0"/>
                          </a:rPr>
                          <m:t>𝑝</m:t>
                        </m:r>
                        <m:r>
                          <a:rPr kumimoji="1" lang="en-US" altLang="zh-CN" sz="2200" b="0" i="1" smtClean="0">
                            <a:latin typeface="Cambria Math" panose="02040503050406030204" pitchFamily="18" charset="0"/>
                          </a:rPr>
                          <m:t>(</m:t>
                        </m:r>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𝑜</m:t>
                            </m:r>
                          </m:e>
                          <m:sub>
                            <m:r>
                              <a:rPr kumimoji="1" lang="en-US" altLang="zh-CN" sz="2200" b="0" i="1" smtClean="0">
                                <a:latin typeface="Cambria Math" panose="02040503050406030204" pitchFamily="18" charset="0"/>
                              </a:rPr>
                              <m:t>𝑟</m:t>
                            </m:r>
                          </m:sub>
                          <m:sup>
                            <m:r>
                              <a:rPr kumimoji="1" lang="en-US" altLang="zh-CN" sz="2200" b="0" i="1" smtClean="0">
                                <a:latin typeface="Cambria Math" panose="02040503050406030204" pitchFamily="18" charset="0"/>
                              </a:rPr>
                              <m:t>∗</m:t>
                            </m:r>
                          </m:sup>
                        </m:sSubSup>
                        <m:r>
                          <a:rPr kumimoji="1" lang="en-US" altLang="zh-CN" sz="2200" b="0" i="1" smtClean="0">
                            <a:latin typeface="Cambria Math" panose="02040503050406030204" pitchFamily="18" charset="0"/>
                          </a:rPr>
                          <m:t>=1)</m:t>
                        </m:r>
                      </m:e>
                    </m:func>
                  </m:oMath>
                </a14:m>
                <a:endParaRPr kumimoji="1" lang="en-US" altLang="zh-CN" sz="2200" dirty="0"/>
              </a:p>
              <a:p>
                <a:pPr marL="800100" lvl="1" indent="-342900">
                  <a:buFont typeface="Arial" panose="020B0604020202020204" pitchFamily="34" charset="0"/>
                  <a:buChar char="•"/>
                </a:pPr>
                <a:endParaRPr kumimoji="1" lang="en-US" altLang="zh-CN" sz="2200" dirty="0"/>
              </a:p>
              <a:p>
                <a:pPr marL="342900" indent="-342900">
                  <a:buFont typeface="Arial" panose="020B0604020202020204" pitchFamily="34" charset="0"/>
                  <a:buChar char="•"/>
                </a:pPr>
                <a:r>
                  <a:rPr kumimoji="1" lang="zh-CN" altLang="en-US" sz="2200" dirty="0"/>
                  <a:t>语言生成模块：</a:t>
                </a:r>
                <a:endParaRPr kumimoji="1" lang="en-US" altLang="zh-CN" sz="2200" dirty="0"/>
              </a:p>
              <a:p>
                <a:pPr marL="800100" lvl="1" indent="-342900">
                  <a:buFont typeface="Arial" panose="020B0604020202020204" pitchFamily="34" charset="0"/>
                  <a:buChar char="•"/>
                </a:pPr>
                <a14:m>
                  <m:oMath xmlns:m="http://schemas.openxmlformats.org/officeDocument/2006/math">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𝐿</m:t>
                        </m:r>
                      </m:e>
                      <m:sub>
                        <m:r>
                          <a:rPr kumimoji="1" lang="en-US" altLang="zh-CN" sz="2200" b="0" i="1" smtClean="0">
                            <a:latin typeface="Cambria Math" panose="02040503050406030204" pitchFamily="18" charset="0"/>
                          </a:rPr>
                          <m:t>𝑟</m:t>
                        </m:r>
                      </m:sub>
                      <m:sup>
                        <m:r>
                          <a:rPr kumimoji="1" lang="en-US" altLang="zh-CN" sz="2200" b="0" i="1" smtClean="0">
                            <a:latin typeface="Cambria Math" panose="02040503050406030204" pitchFamily="18" charset="0"/>
                          </a:rPr>
                          <m:t>𝑖</m:t>
                        </m:r>
                      </m:sup>
                    </m:sSubSup>
                    <m:r>
                      <a:rPr kumimoji="1" lang="en-US" altLang="zh-CN" sz="2200" b="0" i="1" smtClean="0">
                        <a:latin typeface="Cambria Math" panose="02040503050406030204" pitchFamily="18" charset="0"/>
                      </a:rPr>
                      <m:t>= </m:t>
                    </m:r>
                    <m:nary>
                      <m:naryPr>
                        <m:chr m:val="∑"/>
                        <m:ctrlPr>
                          <a:rPr kumimoji="1" lang="en-US" altLang="zh-CN" sz="2200" b="0" i="1" smtClean="0">
                            <a:latin typeface="Cambria Math" panose="02040503050406030204" pitchFamily="18" charset="0"/>
                          </a:rPr>
                        </m:ctrlPr>
                      </m:naryPr>
                      <m:sub>
                        <m:r>
                          <m:rPr>
                            <m:brk m:alnAt="23"/>
                          </m:rPr>
                          <a:rPr kumimoji="1" lang="en-US" altLang="zh-CN" sz="2200" b="0" i="1" smtClean="0">
                            <a:latin typeface="Cambria Math" panose="02040503050406030204" pitchFamily="18" charset="0"/>
                          </a:rPr>
                          <m:t>𝑡</m:t>
                        </m:r>
                        <m:r>
                          <a:rPr kumimoji="1" lang="en-US" altLang="zh-CN" sz="2200" b="0" i="1" smtClean="0">
                            <a:latin typeface="Cambria Math" panose="02040503050406030204" pitchFamily="18" charset="0"/>
                          </a:rPr>
                          <m:t>=1</m:t>
                        </m:r>
                      </m:sub>
                      <m:sup>
                        <m:r>
                          <a:rPr kumimoji="1" lang="en-US" altLang="zh-CN" sz="2200" b="0" i="1" smtClean="0">
                            <a:latin typeface="Cambria Math" panose="02040503050406030204" pitchFamily="18" charset="0"/>
                          </a:rPr>
                          <m:t>𝑇</m:t>
                        </m:r>
                      </m:sup>
                      <m:e>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𝑅</m:t>
                        </m:r>
                        <m:r>
                          <a:rPr kumimoji="1" lang="en-US" altLang="zh-CN" sz="2200" b="0" i="1" smtClean="0">
                            <a:latin typeface="Cambria Math" panose="02040503050406030204" pitchFamily="18" charset="0"/>
                          </a:rPr>
                          <m:t> −</m:t>
                        </m:r>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𝐵</m:t>
                            </m:r>
                          </m:e>
                          <m:sub>
                            <m:r>
                              <a:rPr kumimoji="1" lang="en-US" altLang="zh-CN" sz="2200" b="0" i="1" smtClean="0">
                                <a:latin typeface="Cambria Math" panose="02040503050406030204" pitchFamily="18" charset="0"/>
                              </a:rPr>
                              <m:t>𝑠</m:t>
                            </m:r>
                          </m:sub>
                        </m:sSub>
                        <m:d>
                          <m:dPr>
                            <m:ctrlPr>
                              <a:rPr kumimoji="1" lang="en-US" altLang="zh-CN" sz="2200" b="0" i="1" smtClean="0">
                                <a:latin typeface="Cambria Math" panose="02040503050406030204" pitchFamily="18" charset="0"/>
                              </a:rPr>
                            </m:ctrlPr>
                          </m:dPr>
                          <m:e>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𝑜</m:t>
                                </m:r>
                              </m:e>
                              <m:sub>
                                <m:r>
                                  <a:rPr kumimoji="1" lang="en-US" altLang="zh-CN" sz="2200" b="0" i="1" smtClean="0">
                                    <a:latin typeface="Cambria Math" panose="02040503050406030204" pitchFamily="18" charset="0"/>
                                  </a:rPr>
                                  <m:t>𝑠</m:t>
                                </m:r>
                              </m:sub>
                            </m:sSub>
                            <m:r>
                              <a:rPr kumimoji="1" lang="en-US" altLang="zh-CN" sz="2200" b="0" i="1" smtClean="0">
                                <a:latin typeface="Cambria Math" panose="02040503050406030204" pitchFamily="18" charset="0"/>
                              </a:rPr>
                              <m:t>, </m:t>
                            </m:r>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𝑟</m:t>
                                </m:r>
                              </m:sub>
                              <m:sup>
                                <m:r>
                                  <a:rPr kumimoji="1" lang="en-US" altLang="zh-CN" sz="2200" b="0" i="1" smtClean="0">
                                    <a:latin typeface="Cambria Math" panose="02040503050406030204" pitchFamily="18" charset="0"/>
                                  </a:rPr>
                                  <m:t>𝑡</m:t>
                                </m:r>
                                <m:r>
                                  <a:rPr kumimoji="1" lang="en-US" altLang="zh-CN" sz="2200" b="0" i="1" smtClean="0">
                                    <a:latin typeface="Cambria Math" panose="02040503050406030204" pitchFamily="18" charset="0"/>
                                  </a:rPr>
                                  <m:t>−1</m:t>
                                </m:r>
                              </m:sup>
                            </m:sSubSup>
                          </m:e>
                        </m:d>
                        <m:r>
                          <a:rPr kumimoji="1" lang="en-US" altLang="zh-CN" sz="2200" b="0" i="1" smtClean="0">
                            <a:latin typeface="Cambria Math" panose="02040503050406030204" pitchFamily="18" charset="0"/>
                          </a:rPr>
                          <m:t>)</m:t>
                        </m:r>
                        <m:nary>
                          <m:naryPr>
                            <m:chr m:val="∑"/>
                            <m:ctrlPr>
                              <a:rPr kumimoji="1" lang="en-US" altLang="zh-CN" sz="2200" b="0" i="1" smtClean="0">
                                <a:latin typeface="Cambria Math" panose="02040503050406030204" pitchFamily="18" charset="0"/>
                              </a:rPr>
                            </m:ctrlPr>
                          </m:naryPr>
                          <m:sub>
                            <m:r>
                              <m:rPr>
                                <m:brk m:alnAt="23"/>
                              </m:rPr>
                              <a:rPr kumimoji="1" lang="en-US" altLang="zh-CN" sz="2200" b="0" i="1" smtClean="0">
                                <a:latin typeface="Cambria Math" panose="02040503050406030204" pitchFamily="18" charset="0"/>
                              </a:rPr>
                              <m:t>𝑗</m:t>
                            </m:r>
                            <m:r>
                              <a:rPr kumimoji="1" lang="en-US" altLang="zh-CN" sz="2200" b="0" i="1" smtClean="0">
                                <a:latin typeface="Cambria Math" panose="02040503050406030204" pitchFamily="18" charset="0"/>
                              </a:rPr>
                              <m:t>=1</m:t>
                            </m:r>
                          </m:sub>
                          <m:sup>
                            <m:r>
                              <a:rPr kumimoji="1" lang="en-US" altLang="zh-CN" sz="2200" b="0" i="1" smtClean="0">
                                <a:latin typeface="Cambria Math" panose="02040503050406030204" pitchFamily="18" charset="0"/>
                              </a:rPr>
                              <m:t>𝑑</m:t>
                            </m:r>
                          </m:sup>
                          <m:e>
                            <m:func>
                              <m:funcPr>
                                <m:ctrlPr>
                                  <a:rPr kumimoji="1" lang="en-US" altLang="zh-CN" sz="2200" b="0" i="1" smtClean="0">
                                    <a:latin typeface="Cambria Math" panose="02040503050406030204" pitchFamily="18" charset="0"/>
                                  </a:rPr>
                                </m:ctrlPr>
                              </m:funcPr>
                              <m:fName>
                                <m:r>
                                  <m:rPr>
                                    <m:sty m:val="p"/>
                                  </m:rPr>
                                  <a:rPr kumimoji="1" lang="en-US" altLang="zh-CN" sz="2200" b="0" i="0" smtClean="0">
                                    <a:latin typeface="Cambria Math" panose="02040503050406030204" pitchFamily="18" charset="0"/>
                                  </a:rPr>
                                  <m:t>log</m:t>
                                </m:r>
                              </m:fName>
                              <m:e>
                                <m:r>
                                  <a:rPr kumimoji="1" lang="en-US" altLang="zh-CN" sz="2200" b="0" i="1" smtClean="0">
                                    <a:latin typeface="Cambria Math" panose="02040503050406030204" pitchFamily="18" charset="0"/>
                                  </a:rPr>
                                  <m:t>𝑝</m:t>
                                </m:r>
                                <m:d>
                                  <m:dPr>
                                    <m:ctrlPr>
                                      <a:rPr kumimoji="1" lang="en-US" altLang="zh-CN" sz="2200" b="0" i="1" smtClean="0">
                                        <a:latin typeface="Cambria Math" panose="02040503050406030204" pitchFamily="18" charset="0"/>
                                      </a:rPr>
                                    </m:ctrlPr>
                                  </m:dPr>
                                  <m:e>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𝑠</m:t>
                                        </m:r>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𝑗</m:t>
                                        </m:r>
                                      </m:sub>
                                      <m:sup>
                                        <m:r>
                                          <a:rPr kumimoji="1" lang="en-US" altLang="zh-CN" sz="2200" b="0" i="1" smtClean="0">
                                            <a:latin typeface="Cambria Math" panose="02040503050406030204" pitchFamily="18" charset="0"/>
                                          </a:rPr>
                                          <m:t>𝑡</m:t>
                                        </m:r>
                                      </m:sup>
                                    </m:sSubSup>
                                  </m:e>
                                </m:d>
                              </m:e>
                            </m:func>
                          </m:e>
                        </m:nary>
                      </m:e>
                    </m:nary>
                    <m:r>
                      <a:rPr kumimoji="1" lang="en-US" altLang="zh-CN" sz="2200" i="1" smtClean="0">
                        <a:latin typeface="Cambria Math" panose="02040503050406030204" pitchFamily="18" charset="0"/>
                      </a:rPr>
                      <m:t>+</m:t>
                    </m:r>
                    <m:r>
                      <a:rPr kumimoji="1" lang="en-US" altLang="zh-CN" sz="2200" i="1">
                        <a:latin typeface="Cambria Math" panose="02040503050406030204" pitchFamily="18" charset="0"/>
                      </a:rPr>
                      <m:t>(</m:t>
                    </m:r>
                    <m:r>
                      <a:rPr kumimoji="1" lang="en-US" altLang="zh-CN" sz="2200" i="1">
                        <a:latin typeface="Cambria Math" panose="02040503050406030204" pitchFamily="18" charset="0"/>
                      </a:rPr>
                      <m:t>𝑅</m:t>
                    </m:r>
                    <m:r>
                      <a:rPr kumimoji="1" lang="en-US" altLang="zh-CN" sz="2200" i="1">
                        <a:latin typeface="Cambria Math" panose="02040503050406030204" pitchFamily="18" charset="0"/>
                      </a:rPr>
                      <m:t> −</m:t>
                    </m:r>
                    <m:sSub>
                      <m:sSubPr>
                        <m:ctrlPr>
                          <a:rPr kumimoji="1" lang="en-US" altLang="zh-CN" sz="2200" i="1" smtClean="0">
                            <a:latin typeface="Cambria Math" panose="02040503050406030204" pitchFamily="18" charset="0"/>
                          </a:rPr>
                        </m:ctrlPr>
                      </m:sSubPr>
                      <m:e>
                        <m:r>
                          <a:rPr kumimoji="1" lang="en-US" altLang="zh-CN" sz="2200" i="1">
                            <a:latin typeface="Cambria Math" panose="02040503050406030204" pitchFamily="18" charset="0"/>
                          </a:rPr>
                          <m:t>𝐵</m:t>
                        </m:r>
                      </m:e>
                      <m:sub>
                        <m:r>
                          <a:rPr kumimoji="1" lang="en-US" altLang="zh-CN" sz="2200" i="1">
                            <a:latin typeface="Cambria Math" panose="02040503050406030204" pitchFamily="18" charset="0"/>
                          </a:rPr>
                          <m:t>𝑟</m:t>
                        </m:r>
                      </m:sub>
                    </m:sSub>
                    <m:r>
                      <a:rPr kumimoji="1" lang="en-US" altLang="zh-CN" sz="2200" i="1">
                        <a:latin typeface="Cambria Math" panose="02040503050406030204" pitchFamily="18" charset="0"/>
                      </a:rPr>
                      <m:t>(</m:t>
                    </m:r>
                    <m:sSubSup>
                      <m:sSubSupPr>
                        <m:ctrlPr>
                          <a:rPr kumimoji="1" lang="en-US" altLang="zh-CN" sz="2200" i="1">
                            <a:latin typeface="Cambria Math" panose="02040503050406030204" pitchFamily="18" charset="0"/>
                          </a:rPr>
                        </m:ctrlPr>
                      </m:sSubSupPr>
                      <m:e>
                        <m:r>
                          <a:rPr kumimoji="1" lang="en-US" altLang="zh-CN" sz="2200" i="1">
                            <a:latin typeface="Cambria Math" panose="02040503050406030204" pitchFamily="18" charset="0"/>
                          </a:rPr>
                          <m:t>𝑚</m:t>
                        </m:r>
                      </m:e>
                      <m:sub>
                        <m:r>
                          <a:rPr kumimoji="1" lang="en-US" altLang="zh-CN" sz="2200" i="1">
                            <a:latin typeface="Cambria Math" panose="02040503050406030204" pitchFamily="18" charset="0"/>
                          </a:rPr>
                          <m:t>𝑟</m:t>
                        </m:r>
                      </m:sub>
                      <m:sup>
                        <m:r>
                          <a:rPr kumimoji="1" lang="en-US" altLang="zh-CN" sz="2200" i="1">
                            <a:latin typeface="Cambria Math" panose="02040503050406030204" pitchFamily="18" charset="0"/>
                          </a:rPr>
                          <m:t>𝑡</m:t>
                        </m:r>
                      </m:sup>
                    </m:sSubSup>
                    <m:r>
                      <a:rPr kumimoji="1" lang="en-US" altLang="zh-CN" sz="2200" i="1">
                        <a:latin typeface="Cambria Math" panose="02040503050406030204" pitchFamily="18" charset="0"/>
                      </a:rPr>
                      <m:t>,</m:t>
                    </m:r>
                    <m:sSubSup>
                      <m:sSubSupPr>
                        <m:ctrlPr>
                          <a:rPr kumimoji="1" lang="en-US" altLang="zh-CN" sz="2200" i="1">
                            <a:latin typeface="Cambria Math" panose="02040503050406030204" pitchFamily="18" charset="0"/>
                          </a:rPr>
                        </m:ctrlPr>
                      </m:sSubSupPr>
                      <m:e>
                        <m:r>
                          <a:rPr kumimoji="1" lang="en-US" altLang="zh-CN" sz="2200" i="1">
                            <a:latin typeface="Cambria Math" panose="02040503050406030204" pitchFamily="18" charset="0"/>
                          </a:rPr>
                          <m:t>h</m:t>
                        </m:r>
                      </m:e>
                      <m:sub>
                        <m:r>
                          <a:rPr kumimoji="1" lang="en-US" altLang="zh-CN" sz="2200" i="1">
                            <a:latin typeface="Cambria Math" panose="02040503050406030204" pitchFamily="18" charset="0"/>
                          </a:rPr>
                          <m:t>𝑟</m:t>
                        </m:r>
                      </m:sub>
                      <m:sup>
                        <m:r>
                          <a:rPr kumimoji="1" lang="en-US" altLang="zh-CN" sz="2200" i="1">
                            <a:latin typeface="Cambria Math" panose="02040503050406030204" pitchFamily="18" charset="0"/>
                          </a:rPr>
                          <m:t>𝑡</m:t>
                        </m:r>
                        <m:r>
                          <a:rPr kumimoji="1" lang="en-US" altLang="zh-CN" sz="2200" i="1">
                            <a:latin typeface="Cambria Math" panose="02040503050406030204" pitchFamily="18" charset="0"/>
                          </a:rPr>
                          <m:t>−1</m:t>
                        </m:r>
                      </m:sup>
                    </m:sSubSup>
                    <m:r>
                      <a:rPr kumimoji="1" lang="en-US" altLang="zh-CN" sz="2200" i="1">
                        <a:latin typeface="Cambria Math" panose="02040503050406030204" pitchFamily="18" charset="0"/>
                      </a:rPr>
                      <m:t>))(</m:t>
                    </m:r>
                    <m:func>
                      <m:funcPr>
                        <m:ctrlPr>
                          <a:rPr kumimoji="1" lang="en-US" altLang="zh-CN" sz="2200" i="1">
                            <a:latin typeface="Cambria Math" panose="02040503050406030204" pitchFamily="18" charset="0"/>
                          </a:rPr>
                        </m:ctrlPr>
                      </m:funcPr>
                      <m:fName>
                        <m:r>
                          <m:rPr>
                            <m:sty m:val="p"/>
                          </m:rPr>
                          <a:rPr kumimoji="1" lang="en-US" altLang="zh-CN" sz="2200">
                            <a:latin typeface="Cambria Math" panose="02040503050406030204" pitchFamily="18" charset="0"/>
                          </a:rPr>
                          <m:t>log</m:t>
                        </m:r>
                      </m:fName>
                      <m:e>
                        <m:r>
                          <a:rPr kumimoji="1" lang="en-US" altLang="zh-CN" sz="2200" i="1">
                            <a:latin typeface="Cambria Math" panose="02040503050406030204" pitchFamily="18" charset="0"/>
                          </a:rPr>
                          <m:t>𝑝</m:t>
                        </m:r>
                        <m:d>
                          <m:dPr>
                            <m:ctrlPr>
                              <a:rPr kumimoji="1" lang="en-US" altLang="zh-CN" sz="2200" i="1">
                                <a:latin typeface="Cambria Math" panose="02040503050406030204" pitchFamily="18" charset="0"/>
                              </a:rPr>
                            </m:ctrlPr>
                          </m:dPr>
                          <m:e>
                            <m:sSup>
                              <m:sSupPr>
                                <m:ctrlPr>
                                  <a:rPr kumimoji="1" lang="en-US" altLang="zh-CN" sz="2200" i="1">
                                    <a:latin typeface="Cambria Math" panose="02040503050406030204" pitchFamily="18" charset="0"/>
                                  </a:rPr>
                                </m:ctrlPr>
                              </m:sSupPr>
                              <m:e>
                                <m:r>
                                  <a:rPr kumimoji="1" lang="en-US" altLang="zh-CN" sz="2200" i="1">
                                    <a:latin typeface="Cambria Math" panose="02040503050406030204" pitchFamily="18" charset="0"/>
                                  </a:rPr>
                                  <m:t>𝑠</m:t>
                                </m:r>
                              </m:e>
                              <m:sup>
                                <m:r>
                                  <a:rPr kumimoji="1" lang="en-US" altLang="zh-CN" sz="2200" i="1">
                                    <a:latin typeface="Cambria Math" panose="02040503050406030204" pitchFamily="18" charset="0"/>
                                  </a:rPr>
                                  <m:t>𝑡</m:t>
                                </m:r>
                              </m:sup>
                            </m:sSup>
                          </m:e>
                        </m:d>
                        <m:r>
                          <a:rPr kumimoji="1" lang="en-US" altLang="zh-CN" sz="2200" i="1">
                            <a:latin typeface="Cambria Math" panose="02040503050406030204" pitchFamily="18" charset="0"/>
                          </a:rPr>
                          <m:t>+ </m:t>
                        </m:r>
                      </m:e>
                    </m:func>
                    <m:nary>
                      <m:naryPr>
                        <m:chr m:val="∑"/>
                        <m:ctrlPr>
                          <a:rPr kumimoji="1" lang="en-US" altLang="zh-CN" sz="2200" i="1" smtClean="0">
                            <a:latin typeface="Cambria Math" panose="02040503050406030204" pitchFamily="18" charset="0"/>
                          </a:rPr>
                        </m:ctrlPr>
                      </m:naryPr>
                      <m:sub>
                        <m:r>
                          <m:rPr>
                            <m:brk m:alnAt="23"/>
                          </m:rPr>
                          <a:rPr kumimoji="1" lang="en-US" altLang="zh-CN" sz="2200" b="0" i="1" smtClean="0">
                            <a:latin typeface="Cambria Math" panose="02040503050406030204" pitchFamily="18" charset="0"/>
                          </a:rPr>
                          <m:t>𝑗</m:t>
                        </m:r>
                        <m:r>
                          <a:rPr kumimoji="1" lang="en-US" altLang="zh-CN" sz="2200" b="0" i="1" smtClean="0">
                            <a:latin typeface="Cambria Math" panose="02040503050406030204" pitchFamily="18" charset="0"/>
                          </a:rPr>
                          <m:t>=1</m:t>
                        </m:r>
                      </m:sub>
                      <m:sup>
                        <m:r>
                          <a:rPr kumimoji="1" lang="en-US" altLang="zh-CN" sz="2200" b="0" i="1" smtClean="0">
                            <a:latin typeface="Cambria Math" panose="02040503050406030204" pitchFamily="18" charset="0"/>
                          </a:rPr>
                          <m:t>𝑑</m:t>
                        </m:r>
                      </m:sup>
                      <m:e>
                        <m:func>
                          <m:funcPr>
                            <m:ctrlPr>
                              <a:rPr kumimoji="1" lang="en-US" altLang="zh-CN" sz="2200" b="0" i="1" smtClean="0">
                                <a:latin typeface="Cambria Math" panose="02040503050406030204" pitchFamily="18" charset="0"/>
                              </a:rPr>
                            </m:ctrlPr>
                          </m:funcPr>
                          <m:fName>
                            <m:r>
                              <m:rPr>
                                <m:sty m:val="p"/>
                              </m:rPr>
                              <a:rPr kumimoji="1" lang="en-US" altLang="zh-CN" sz="2200" b="0" i="0" smtClean="0">
                                <a:latin typeface="Cambria Math" panose="02040503050406030204" pitchFamily="18" charset="0"/>
                              </a:rPr>
                              <m:t>log</m:t>
                            </m:r>
                          </m:fName>
                          <m:e>
                            <m:r>
                              <a:rPr kumimoji="1" lang="en-US" altLang="zh-CN" sz="2200" b="0" i="1" smtClean="0">
                                <a:latin typeface="Cambria Math" panose="02040503050406030204" pitchFamily="18" charset="0"/>
                              </a:rPr>
                              <m:t>𝑝</m:t>
                            </m:r>
                            <m:r>
                              <a:rPr kumimoji="1" lang="en-US" altLang="zh-CN" sz="2200" b="0" i="1" smtClean="0">
                                <a:latin typeface="Cambria Math" panose="02040503050406030204" pitchFamily="18" charset="0"/>
                              </a:rPr>
                              <m:t>(</m:t>
                            </m:r>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𝑟</m:t>
                                </m:r>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𝑗</m:t>
                                </m:r>
                              </m:sub>
                              <m:sup>
                                <m:r>
                                  <a:rPr kumimoji="1" lang="en-US" altLang="zh-CN" sz="2200" b="0" i="1" smtClean="0">
                                    <a:latin typeface="Cambria Math" panose="02040503050406030204" pitchFamily="18" charset="0"/>
                                  </a:rPr>
                                  <m:t>𝑡</m:t>
                                </m:r>
                              </m:sup>
                            </m:sSubSup>
                            <m:r>
                              <a:rPr kumimoji="1" lang="en-US" altLang="zh-CN" sz="2200" b="0" i="1" smtClean="0">
                                <a:latin typeface="Cambria Math" panose="02040503050406030204" pitchFamily="18" charset="0"/>
                              </a:rPr>
                              <m:t>))</m:t>
                            </m:r>
                          </m:e>
                        </m:func>
                      </m:e>
                    </m:nary>
                  </m:oMath>
                </a14:m>
                <a:endParaRPr kumimoji="1" lang="en-US" altLang="zh-CN" sz="2200" dirty="0"/>
              </a:p>
              <a:p>
                <a:pPr marL="342900" indent="-342900">
                  <a:buFont typeface="Arial" panose="020B0604020202020204" pitchFamily="34" charset="0"/>
                  <a:buChar char="•"/>
                </a:pPr>
                <a:endParaRPr kumimoji="1" lang="en-US" altLang="zh-CN" sz="2200" dirty="0"/>
              </a:p>
              <a:p>
                <a:pPr marL="342900" indent="-342900">
                  <a:buFont typeface="Arial" panose="020B0604020202020204" pitchFamily="34" charset="0"/>
                  <a:buChar char="•"/>
                </a:pPr>
                <a:r>
                  <a:rPr kumimoji="1" lang="zh-CN" altLang="en-US" sz="2200" dirty="0"/>
                  <a:t>损失函数：</a:t>
                </a:r>
                <a:endParaRPr kumimoji="1" lang="en-US" altLang="zh-CN" sz="2200" dirty="0"/>
              </a:p>
              <a:p>
                <a:pPr marL="800100" lvl="1" indent="-342900">
                  <a:buFont typeface="Arial" panose="020B0604020202020204" pitchFamily="34" charset="0"/>
                  <a:buChar char="•"/>
                </a:pPr>
                <a14:m>
                  <m:oMath xmlns:m="http://schemas.openxmlformats.org/officeDocument/2006/math">
                    <m:sSup>
                      <m:sSupPr>
                        <m:ctrlPr>
                          <a:rPr kumimoji="1" lang="en-US" altLang="zh-CN" sz="2200" b="0" i="1" dirty="0" smtClean="0">
                            <a:latin typeface="Cambria Math" panose="02040503050406030204" pitchFamily="18" charset="0"/>
                          </a:rPr>
                        </m:ctrlPr>
                      </m:sSupPr>
                      <m:e>
                        <m:r>
                          <a:rPr kumimoji="1" lang="en-US" altLang="zh-CN" sz="2200" b="0" i="1" dirty="0" smtClean="0">
                            <a:latin typeface="Cambria Math" panose="02040503050406030204" pitchFamily="18" charset="0"/>
                          </a:rPr>
                          <m:t>𝐿</m:t>
                        </m:r>
                      </m:e>
                      <m:sup>
                        <m:r>
                          <a:rPr kumimoji="1" lang="en-US" altLang="zh-CN" sz="2200" b="0" i="1" dirty="0" smtClean="0">
                            <a:latin typeface="Cambria Math" panose="02040503050406030204" pitchFamily="18" charset="0"/>
                          </a:rPr>
                          <m:t>𝑖</m:t>
                        </m:r>
                      </m:sup>
                    </m:sSup>
                    <m:r>
                      <a:rPr kumimoji="1" lang="en-US" altLang="zh-CN" sz="2200" b="0" i="1" dirty="0" smtClean="0">
                        <a:latin typeface="Cambria Math" panose="02040503050406030204" pitchFamily="18" charset="0"/>
                      </a:rPr>
                      <m:t>=</m:t>
                    </m:r>
                    <m:sSubSup>
                      <m:sSubSupPr>
                        <m:ctrlPr>
                          <a:rPr kumimoji="1" lang="en-US" altLang="zh-CN" sz="2200" b="0" i="1" dirty="0" smtClean="0">
                            <a:latin typeface="Cambria Math" panose="02040503050406030204" pitchFamily="18" charset="0"/>
                          </a:rPr>
                        </m:ctrlPr>
                      </m:sSubSupPr>
                      <m:e>
                        <m:r>
                          <a:rPr kumimoji="1" lang="en-US" altLang="zh-CN" sz="2200" b="0" i="1" dirty="0" smtClean="0">
                            <a:latin typeface="Cambria Math" panose="02040503050406030204" pitchFamily="18" charset="0"/>
                          </a:rPr>
                          <m:t>𝐿</m:t>
                        </m:r>
                      </m:e>
                      <m:sub>
                        <m:r>
                          <a:rPr kumimoji="1" lang="en-US" altLang="zh-CN" sz="2200" b="0" i="1" dirty="0" smtClean="0">
                            <a:latin typeface="Cambria Math" panose="02040503050406030204" pitchFamily="18" charset="0"/>
                          </a:rPr>
                          <m:t>𝑐</m:t>
                        </m:r>
                      </m:sub>
                      <m:sup>
                        <m:r>
                          <a:rPr kumimoji="1" lang="en-US" altLang="zh-CN" sz="2200" b="0" i="1" dirty="0" smtClean="0">
                            <a:latin typeface="Cambria Math" panose="02040503050406030204" pitchFamily="18" charset="0"/>
                          </a:rPr>
                          <m:t>𝑖</m:t>
                        </m:r>
                      </m:sup>
                    </m:sSubSup>
                    <m:r>
                      <a:rPr kumimoji="1" lang="en-US" altLang="zh-CN" sz="2200" b="0" i="1" dirty="0" smtClean="0">
                        <a:latin typeface="Cambria Math" panose="02040503050406030204" pitchFamily="18" charset="0"/>
                      </a:rPr>
                      <m:t>+</m:t>
                    </m:r>
                    <m:sSubSup>
                      <m:sSubSupPr>
                        <m:ctrlPr>
                          <a:rPr kumimoji="1" lang="en-US" altLang="zh-CN" sz="2200" b="0" i="1" dirty="0" smtClean="0">
                            <a:latin typeface="Cambria Math" panose="02040503050406030204" pitchFamily="18" charset="0"/>
                          </a:rPr>
                        </m:ctrlPr>
                      </m:sSubSupPr>
                      <m:e>
                        <m:r>
                          <a:rPr kumimoji="1" lang="en-US" altLang="zh-CN" sz="2200" b="0" i="1" dirty="0" smtClean="0">
                            <a:latin typeface="Cambria Math" panose="02040503050406030204" pitchFamily="18" charset="0"/>
                          </a:rPr>
                          <m:t>𝐿</m:t>
                        </m:r>
                      </m:e>
                      <m:sub>
                        <m:r>
                          <a:rPr kumimoji="1" lang="en-US" altLang="zh-CN" sz="2200" b="0" i="1" dirty="0" smtClean="0">
                            <a:latin typeface="Cambria Math" panose="02040503050406030204" pitchFamily="18" charset="0"/>
                          </a:rPr>
                          <m:t>𝑟</m:t>
                        </m:r>
                      </m:sub>
                      <m:sup>
                        <m:r>
                          <a:rPr kumimoji="1" lang="en-US" altLang="zh-CN" sz="2200" b="0" i="1" dirty="0" smtClean="0">
                            <a:latin typeface="Cambria Math" panose="02040503050406030204" pitchFamily="18" charset="0"/>
                          </a:rPr>
                          <m:t>𝑖</m:t>
                        </m:r>
                      </m:sup>
                    </m:sSubSup>
                    <m:r>
                      <a:rPr kumimoji="1" lang="en-US" altLang="zh-CN" sz="2200" b="0" i="1" dirty="0" smtClean="0">
                        <a:latin typeface="Cambria Math" panose="02040503050406030204" pitchFamily="18" charset="0"/>
                      </a:rPr>
                      <m:t> − </m:t>
                    </m:r>
                    <m:nary>
                      <m:naryPr>
                        <m:chr m:val="∑"/>
                        <m:ctrlPr>
                          <a:rPr kumimoji="1" lang="en-US" altLang="zh-CN" sz="2200" b="0" i="1" dirty="0" smtClean="0">
                            <a:latin typeface="Cambria Math" panose="02040503050406030204" pitchFamily="18" charset="0"/>
                          </a:rPr>
                        </m:ctrlPr>
                      </m:naryPr>
                      <m:sub>
                        <m:r>
                          <m:rPr>
                            <m:brk m:alnAt="23"/>
                          </m:rPr>
                          <a:rPr kumimoji="1" lang="en-US" altLang="zh-CN" sz="2200" b="0" i="1" dirty="0" smtClean="0">
                            <a:latin typeface="Cambria Math" panose="02040503050406030204" pitchFamily="18" charset="0"/>
                          </a:rPr>
                          <m:t>𝑡</m:t>
                        </m:r>
                        <m:r>
                          <a:rPr kumimoji="1" lang="en-US" altLang="zh-CN" sz="2200" b="0" i="1" dirty="0" smtClean="0">
                            <a:latin typeface="Cambria Math" panose="02040503050406030204" pitchFamily="18" charset="0"/>
                          </a:rPr>
                          <m:t>=1</m:t>
                        </m:r>
                      </m:sub>
                      <m:sup>
                        <m:r>
                          <a:rPr kumimoji="1" lang="en-US" altLang="zh-CN" sz="2200" b="0" i="1" dirty="0" smtClean="0">
                            <a:latin typeface="Cambria Math" panose="02040503050406030204" pitchFamily="18" charset="0"/>
                          </a:rPr>
                          <m:t>𝑇</m:t>
                        </m:r>
                      </m:sup>
                      <m:e>
                        <m:r>
                          <a:rPr kumimoji="1" lang="en-US" altLang="zh-CN" sz="2200" b="0" i="1" dirty="0" smtClean="0">
                            <a:latin typeface="Cambria Math" panose="02040503050406030204" pitchFamily="18" charset="0"/>
                          </a:rPr>
                          <m:t>(</m:t>
                        </m:r>
                        <m:sSub>
                          <m:sSubPr>
                            <m:ctrlPr>
                              <a:rPr kumimoji="1" lang="en-US" altLang="zh-CN" sz="2200" b="0" i="1" dirty="0" smtClean="0">
                                <a:latin typeface="Cambria Math" panose="02040503050406030204" pitchFamily="18" charset="0"/>
                              </a:rPr>
                            </m:ctrlPr>
                          </m:sSubPr>
                          <m:e>
                            <m:r>
                              <a:rPr kumimoji="1" lang="en-US" altLang="zh-CN" sz="2200" b="0" i="1" dirty="0" smtClean="0">
                                <a:latin typeface="Cambria Math" panose="02040503050406030204" pitchFamily="18" charset="0"/>
                              </a:rPr>
                              <m:t>𝜆</m:t>
                            </m:r>
                          </m:e>
                          <m:sub>
                            <m:r>
                              <a:rPr kumimoji="1" lang="en-US" altLang="zh-CN" sz="2200" b="0" i="1" dirty="0" smtClean="0">
                                <a:latin typeface="Cambria Math" panose="02040503050406030204" pitchFamily="18" charset="0"/>
                              </a:rPr>
                              <m:t>𝑠</m:t>
                            </m:r>
                          </m:sub>
                        </m:sSub>
                        <m:r>
                          <a:rPr kumimoji="1" lang="en-US" altLang="zh-CN" sz="2200" b="0" i="1" dirty="0" smtClean="0">
                            <a:latin typeface="Cambria Math" panose="02040503050406030204" pitchFamily="18" charset="0"/>
                          </a:rPr>
                          <m:t>𝐻</m:t>
                        </m:r>
                        <m:d>
                          <m:dPr>
                            <m:ctrlPr>
                              <a:rPr kumimoji="1" lang="en-US" altLang="zh-CN" sz="2200" b="0" i="1" dirty="0" smtClean="0">
                                <a:latin typeface="Cambria Math" panose="02040503050406030204" pitchFamily="18" charset="0"/>
                              </a:rPr>
                            </m:ctrlPr>
                          </m:dPr>
                          <m:e>
                            <m:sSup>
                              <m:sSupPr>
                                <m:ctrlPr>
                                  <a:rPr kumimoji="1" lang="en-US" altLang="zh-CN" sz="2200" b="0" i="1" dirty="0" smtClean="0">
                                    <a:latin typeface="Cambria Math" panose="02040503050406030204" pitchFamily="18" charset="0"/>
                                  </a:rPr>
                                </m:ctrlPr>
                              </m:sSupPr>
                              <m:e>
                                <m:r>
                                  <a:rPr kumimoji="1" lang="en-US" altLang="zh-CN" sz="2200" b="0" i="1" dirty="0" smtClean="0">
                                    <a:latin typeface="Cambria Math" panose="02040503050406030204" pitchFamily="18" charset="0"/>
                                  </a:rPr>
                                  <m:t>𝑠</m:t>
                                </m:r>
                              </m:e>
                              <m:sup>
                                <m:r>
                                  <a:rPr kumimoji="1" lang="en-US" altLang="zh-CN" sz="2200" b="0" i="1" dirty="0" smtClean="0">
                                    <a:latin typeface="Cambria Math" panose="02040503050406030204" pitchFamily="18" charset="0"/>
                                  </a:rPr>
                                  <m:t>𝑡</m:t>
                                </m:r>
                              </m:sup>
                            </m:sSup>
                          </m:e>
                        </m:d>
                        <m:r>
                          <a:rPr kumimoji="1" lang="en-US" altLang="zh-CN" sz="2200" b="0" i="1" dirty="0" smtClean="0">
                            <a:latin typeface="Cambria Math" panose="02040503050406030204" pitchFamily="18" charset="0"/>
                          </a:rPr>
                          <m:t>+</m:t>
                        </m:r>
                        <m:sSub>
                          <m:sSubPr>
                            <m:ctrlPr>
                              <a:rPr kumimoji="1" lang="en-US" altLang="zh-CN" sz="2200" b="0" i="1" dirty="0" smtClean="0">
                                <a:latin typeface="Cambria Math" panose="02040503050406030204" pitchFamily="18" charset="0"/>
                              </a:rPr>
                            </m:ctrlPr>
                          </m:sSubPr>
                          <m:e>
                            <m:r>
                              <a:rPr kumimoji="1" lang="en-US" altLang="zh-CN" sz="2200" b="0" i="1" dirty="0" smtClean="0">
                                <a:latin typeface="Cambria Math" panose="02040503050406030204" pitchFamily="18" charset="0"/>
                              </a:rPr>
                              <m:t>𝜆</m:t>
                            </m:r>
                          </m:e>
                          <m:sub>
                            <m:r>
                              <a:rPr kumimoji="1" lang="en-US" altLang="zh-CN" sz="2200" b="0" i="1" dirty="0" smtClean="0">
                                <a:latin typeface="Cambria Math" panose="02040503050406030204" pitchFamily="18" charset="0"/>
                              </a:rPr>
                              <m:t>𝑚</m:t>
                            </m:r>
                          </m:sub>
                        </m:sSub>
                        <m:r>
                          <a:rPr kumimoji="1" lang="en-US" altLang="zh-CN" sz="2200" b="0" i="1" dirty="0" smtClean="0">
                            <a:latin typeface="Cambria Math" panose="02040503050406030204" pitchFamily="18" charset="0"/>
                          </a:rPr>
                          <m:t> </m:t>
                        </m:r>
                        <m:nary>
                          <m:naryPr>
                            <m:chr m:val="∑"/>
                            <m:ctrlPr>
                              <a:rPr kumimoji="1" lang="en-US" altLang="zh-CN" sz="2200" b="0" i="1" dirty="0" smtClean="0">
                                <a:latin typeface="Cambria Math" panose="02040503050406030204" pitchFamily="18" charset="0"/>
                              </a:rPr>
                            </m:ctrlPr>
                          </m:naryPr>
                          <m:sub>
                            <m:r>
                              <m:rPr>
                                <m:brk m:alnAt="23"/>
                              </m:rPr>
                              <a:rPr kumimoji="1" lang="en-US" altLang="zh-CN" sz="2200" b="0" i="1" dirty="0" smtClean="0">
                                <a:latin typeface="Cambria Math" panose="02040503050406030204" pitchFamily="18" charset="0"/>
                              </a:rPr>
                              <m:t>𝑗</m:t>
                            </m:r>
                            <m:r>
                              <a:rPr kumimoji="1" lang="en-US" altLang="zh-CN" sz="2200" b="0" i="1" dirty="0" smtClean="0">
                                <a:latin typeface="Cambria Math" panose="02040503050406030204" pitchFamily="18" charset="0"/>
                              </a:rPr>
                              <m:t>=1</m:t>
                            </m:r>
                          </m:sub>
                          <m:sup>
                            <m:r>
                              <a:rPr kumimoji="1" lang="en-US" altLang="zh-CN" sz="2200" b="0" i="1" dirty="0" smtClean="0">
                                <a:latin typeface="Cambria Math" panose="02040503050406030204" pitchFamily="18" charset="0"/>
                              </a:rPr>
                              <m:t>𝑑</m:t>
                            </m:r>
                          </m:sup>
                          <m:e>
                            <m:r>
                              <a:rPr kumimoji="1" lang="en-US" altLang="zh-CN" sz="2200" b="0" i="1" dirty="0" smtClean="0">
                                <a:latin typeface="Cambria Math" panose="02040503050406030204" pitchFamily="18" charset="0"/>
                              </a:rPr>
                              <m:t>(</m:t>
                            </m:r>
                            <m:r>
                              <a:rPr kumimoji="1" lang="en-US" altLang="zh-CN" sz="2200" b="0" i="1" dirty="0" smtClean="0">
                                <a:latin typeface="Cambria Math" panose="02040503050406030204" pitchFamily="18" charset="0"/>
                              </a:rPr>
                              <m:t>𝐻</m:t>
                            </m:r>
                            <m:d>
                              <m:dPr>
                                <m:ctrlPr>
                                  <a:rPr kumimoji="1" lang="en-US" altLang="zh-CN" sz="2200" b="0" i="1" dirty="0" smtClean="0">
                                    <a:latin typeface="Cambria Math" panose="02040503050406030204" pitchFamily="18" charset="0"/>
                                  </a:rPr>
                                </m:ctrlPr>
                              </m:dPr>
                              <m:e>
                                <m:sSubSup>
                                  <m:sSubSupPr>
                                    <m:ctrlPr>
                                      <a:rPr kumimoji="1" lang="en-US" altLang="zh-CN" sz="2200" b="0" i="1" dirty="0" smtClean="0">
                                        <a:latin typeface="Cambria Math" panose="02040503050406030204" pitchFamily="18" charset="0"/>
                                      </a:rPr>
                                    </m:ctrlPr>
                                  </m:sSubSupPr>
                                  <m:e>
                                    <m:r>
                                      <a:rPr kumimoji="1" lang="en-US" altLang="zh-CN" sz="2200" b="0" i="1" dirty="0" smtClean="0">
                                        <a:latin typeface="Cambria Math" panose="02040503050406030204" pitchFamily="18" charset="0"/>
                                      </a:rPr>
                                      <m:t>𝑚</m:t>
                                    </m:r>
                                  </m:e>
                                  <m:sub>
                                    <m:r>
                                      <a:rPr kumimoji="1" lang="en-US" altLang="zh-CN" sz="2200" b="0" i="1" dirty="0" smtClean="0">
                                        <a:latin typeface="Cambria Math" panose="02040503050406030204" pitchFamily="18" charset="0"/>
                                      </a:rPr>
                                      <m:t>𝑠</m:t>
                                    </m:r>
                                    <m:r>
                                      <a:rPr kumimoji="1" lang="en-US" altLang="zh-CN" sz="2200" b="0" i="1" dirty="0" smtClean="0">
                                        <a:latin typeface="Cambria Math" panose="02040503050406030204" pitchFamily="18" charset="0"/>
                                      </a:rPr>
                                      <m:t>,</m:t>
                                    </m:r>
                                    <m:r>
                                      <a:rPr kumimoji="1" lang="en-US" altLang="zh-CN" sz="2200" b="0" i="1" dirty="0" smtClean="0">
                                        <a:latin typeface="Cambria Math" panose="02040503050406030204" pitchFamily="18" charset="0"/>
                                      </a:rPr>
                                      <m:t>𝑗</m:t>
                                    </m:r>
                                  </m:sub>
                                  <m:sup>
                                    <m:r>
                                      <a:rPr kumimoji="1" lang="en-US" altLang="zh-CN" sz="2200" b="0" i="1" dirty="0" smtClean="0">
                                        <a:latin typeface="Cambria Math" panose="02040503050406030204" pitchFamily="18" charset="0"/>
                                      </a:rPr>
                                      <m:t>𝑡</m:t>
                                    </m:r>
                                  </m:sup>
                                </m:sSubSup>
                              </m:e>
                            </m:d>
                            <m:r>
                              <a:rPr kumimoji="1" lang="en-US" altLang="zh-CN" sz="2200" b="0" i="1" dirty="0" smtClean="0">
                                <a:latin typeface="Cambria Math" panose="02040503050406030204" pitchFamily="18" charset="0"/>
                              </a:rPr>
                              <m:t>+</m:t>
                            </m:r>
                            <m:r>
                              <a:rPr kumimoji="1" lang="en-US" altLang="zh-CN" sz="2200" b="0" i="1" dirty="0" smtClean="0">
                                <a:latin typeface="Cambria Math" panose="02040503050406030204" pitchFamily="18" charset="0"/>
                              </a:rPr>
                              <m:t>𝐻</m:t>
                            </m:r>
                            <m:r>
                              <a:rPr kumimoji="1" lang="en-US" altLang="zh-CN" sz="2200" b="0" i="1" dirty="0" smtClean="0">
                                <a:latin typeface="Cambria Math" panose="02040503050406030204" pitchFamily="18" charset="0"/>
                              </a:rPr>
                              <m:t>(</m:t>
                            </m:r>
                            <m:sSubSup>
                              <m:sSubSupPr>
                                <m:ctrlPr>
                                  <a:rPr kumimoji="1" lang="en-US" altLang="zh-CN" sz="2200" b="0" i="1" dirty="0" smtClean="0">
                                    <a:latin typeface="Cambria Math" panose="02040503050406030204" pitchFamily="18" charset="0"/>
                                  </a:rPr>
                                </m:ctrlPr>
                              </m:sSubSupPr>
                              <m:e>
                                <m:r>
                                  <a:rPr kumimoji="1" lang="en-US" altLang="zh-CN" sz="2200" b="0" i="1" dirty="0" smtClean="0">
                                    <a:latin typeface="Cambria Math" panose="02040503050406030204" pitchFamily="18" charset="0"/>
                                  </a:rPr>
                                  <m:t>𝑚</m:t>
                                </m:r>
                              </m:e>
                              <m:sub>
                                <m:r>
                                  <a:rPr kumimoji="1" lang="en-US" altLang="zh-CN" sz="2200" b="0" i="1" dirty="0" smtClean="0">
                                    <a:latin typeface="Cambria Math" panose="02040503050406030204" pitchFamily="18" charset="0"/>
                                  </a:rPr>
                                  <m:t>𝑟</m:t>
                                </m:r>
                                <m:r>
                                  <a:rPr kumimoji="1" lang="en-US" altLang="zh-CN" sz="2200" b="0" i="1" dirty="0" smtClean="0">
                                    <a:latin typeface="Cambria Math" panose="02040503050406030204" pitchFamily="18" charset="0"/>
                                  </a:rPr>
                                  <m:t>,</m:t>
                                </m:r>
                                <m:r>
                                  <a:rPr kumimoji="1" lang="en-US" altLang="zh-CN" sz="2200" b="0" i="1" dirty="0" smtClean="0">
                                    <a:latin typeface="Cambria Math" panose="02040503050406030204" pitchFamily="18" charset="0"/>
                                  </a:rPr>
                                  <m:t>𝑗</m:t>
                                </m:r>
                              </m:sub>
                              <m:sup>
                                <m:r>
                                  <a:rPr kumimoji="1" lang="en-US" altLang="zh-CN" sz="2200" b="0" i="1" dirty="0" smtClean="0">
                                    <a:latin typeface="Cambria Math" panose="02040503050406030204" pitchFamily="18" charset="0"/>
                                  </a:rPr>
                                  <m:t>𝑡</m:t>
                                </m:r>
                              </m:sup>
                            </m:sSubSup>
                            <m:r>
                              <a:rPr kumimoji="1" lang="en-US" altLang="zh-CN" sz="2200" b="0" i="1" dirty="0" smtClean="0">
                                <a:latin typeface="Cambria Math" panose="02040503050406030204" pitchFamily="18" charset="0"/>
                              </a:rPr>
                              <m:t>))</m:t>
                            </m:r>
                          </m:e>
                        </m:nary>
                        <m:r>
                          <a:rPr kumimoji="1" lang="en-US" altLang="zh-CN" sz="2200" b="0" i="1" dirty="0" smtClean="0">
                            <a:latin typeface="Cambria Math" panose="02040503050406030204" pitchFamily="18" charset="0"/>
                          </a:rPr>
                          <m:t>)</m:t>
                        </m:r>
                      </m:e>
                    </m:nary>
                  </m:oMath>
                </a14:m>
                <a:endParaRPr kumimoji="1" lang="en-US" altLang="zh-CN" sz="2200" dirty="0"/>
              </a:p>
              <a:p>
                <a:endParaRPr kumimoji="1" lang="zh-CN" altLang="en-US" sz="2200" dirty="0"/>
              </a:p>
            </p:txBody>
          </p:sp>
        </mc:Choice>
        <mc:Fallback>
          <p:sp>
            <p:nvSpPr>
              <p:cNvPr id="5" name="文本框 4">
                <a:extLst>
                  <a:ext uri="{FF2B5EF4-FFF2-40B4-BE49-F238E27FC236}">
                    <a16:creationId xmlns:a16="http://schemas.microsoft.com/office/drawing/2014/main" id="{9D59B427-2315-F3AD-7DC7-4DAD0E3D34BC}"/>
                  </a:ext>
                </a:extLst>
              </p:cNvPr>
              <p:cNvSpPr txBox="1">
                <a:spLocks noRot="1" noChangeAspect="1" noMove="1" noResize="1" noEditPoints="1" noAdjustHandles="1" noChangeArrowheads="1" noChangeShapeType="1" noTextEdit="1"/>
              </p:cNvSpPr>
              <p:nvPr/>
            </p:nvSpPr>
            <p:spPr>
              <a:xfrm>
                <a:off x="1409120" y="1072906"/>
                <a:ext cx="7201480" cy="4712187"/>
              </a:xfrm>
              <a:prstGeom prst="rect">
                <a:avLst/>
              </a:prstGeom>
              <a:blipFill>
                <a:blip r:embed="rId3"/>
                <a:stretch>
                  <a:fillRect l="-879" t="-806" b="-8602"/>
                </a:stretch>
              </a:blipFill>
            </p:spPr>
            <p:txBody>
              <a:bodyPr/>
              <a:lstStyle/>
              <a:p>
                <a:r>
                  <a:rPr lang="zh-CN" altLang="en-US">
                    <a:noFill/>
                  </a:rPr>
                  <a:t> </a:t>
                </a:r>
              </a:p>
            </p:txBody>
          </p:sp>
        </mc:Fallback>
      </mc:AlternateContent>
      <p:sp>
        <p:nvSpPr>
          <p:cNvPr id="6" name="文本框 5">
            <a:extLst>
              <a:ext uri="{FF2B5EF4-FFF2-40B4-BE49-F238E27FC236}">
                <a16:creationId xmlns:a16="http://schemas.microsoft.com/office/drawing/2014/main" id="{A00B6A2C-F024-A084-BB87-2BABC45D7C6A}"/>
              </a:ext>
            </a:extLst>
          </p:cNvPr>
          <p:cNvSpPr txBox="1"/>
          <p:nvPr/>
        </p:nvSpPr>
        <p:spPr>
          <a:xfrm>
            <a:off x="553387" y="273556"/>
            <a:ext cx="3416320" cy="523220"/>
          </a:xfrm>
          <a:prstGeom prst="rect">
            <a:avLst/>
          </a:prstGeom>
          <a:noFill/>
        </p:spPr>
        <p:txBody>
          <a:bodyPr wrap="none" rtlCol="0">
            <a:spAutoFit/>
          </a:bodyPr>
          <a:lstStyle/>
          <a:p>
            <a:r>
              <a:rPr kumimoji="1" lang="zh-CN" altLang="en-US" sz="2800" dirty="0"/>
              <a:t>研究现状：多轮对话</a:t>
            </a:r>
          </a:p>
        </p:txBody>
      </p:sp>
      <p:sp>
        <p:nvSpPr>
          <p:cNvPr id="7" name="文本框 6">
            <a:extLst>
              <a:ext uri="{FF2B5EF4-FFF2-40B4-BE49-F238E27FC236}">
                <a16:creationId xmlns:a16="http://schemas.microsoft.com/office/drawing/2014/main" id="{56BCC35B-6143-9B0E-FD83-6A512B753CF1}"/>
              </a:ext>
            </a:extLst>
          </p:cNvPr>
          <p:cNvSpPr txBox="1"/>
          <p:nvPr/>
        </p:nvSpPr>
        <p:spPr>
          <a:xfrm>
            <a:off x="1137024" y="5623621"/>
            <a:ext cx="9454776" cy="646331"/>
          </a:xfrm>
          <a:prstGeom prst="rect">
            <a:avLst/>
          </a:prstGeom>
          <a:noFill/>
        </p:spPr>
        <p:txBody>
          <a:bodyPr wrap="square" rtlCol="0">
            <a:spAutoFit/>
          </a:bodyPr>
          <a:lstStyle/>
          <a:p>
            <a:r>
              <a:rPr kumimoji="1" lang="zh-CN" altLang="en-US" dirty="0"/>
              <a:t>人类信息交换通常是双向的，有对称的语言能力。单轮对话不能满足对于动态场景的需求。当环境发生变化，智能体需要通过语言更新对方的信息。</a:t>
            </a:r>
          </a:p>
        </p:txBody>
      </p:sp>
      <p:pic>
        <p:nvPicPr>
          <p:cNvPr id="8" name="图片 7" descr="图示, 示意图&#10;&#10;描述已自动生成">
            <a:extLst>
              <a:ext uri="{FF2B5EF4-FFF2-40B4-BE49-F238E27FC236}">
                <a16:creationId xmlns:a16="http://schemas.microsoft.com/office/drawing/2014/main" id="{B821B7B4-31F9-085F-B585-A7E680D76EDA}"/>
              </a:ext>
            </a:extLst>
          </p:cNvPr>
          <p:cNvPicPr>
            <a:picLocks noChangeAspect="1"/>
          </p:cNvPicPr>
          <p:nvPr/>
        </p:nvPicPr>
        <p:blipFill>
          <a:blip r:embed="rId4"/>
          <a:stretch>
            <a:fillRect/>
          </a:stretch>
        </p:blipFill>
        <p:spPr>
          <a:xfrm>
            <a:off x="4098293" y="425295"/>
            <a:ext cx="7648539" cy="1697689"/>
          </a:xfrm>
          <a:prstGeom prst="rect">
            <a:avLst/>
          </a:prstGeom>
        </p:spPr>
      </p:pic>
    </p:spTree>
    <p:extLst>
      <p:ext uri="{BB962C8B-B14F-4D97-AF65-F5344CB8AC3E}">
        <p14:creationId xmlns:p14="http://schemas.microsoft.com/office/powerpoint/2010/main" val="340409297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977305A5-12E1-333E-4A22-AFAB98C347A7}"/>
              </a:ext>
            </a:extLst>
          </p:cNvPr>
          <p:cNvSpPr txBox="1"/>
          <p:nvPr/>
        </p:nvSpPr>
        <p:spPr>
          <a:xfrm>
            <a:off x="2111068" y="2077345"/>
            <a:ext cx="2448106" cy="3139321"/>
          </a:xfrm>
          <a:prstGeom prst="rect">
            <a:avLst/>
          </a:prstGeom>
          <a:noFill/>
        </p:spPr>
        <p:txBody>
          <a:bodyPr wrap="none" rtlCol="0">
            <a:spAutoFit/>
          </a:bodyPr>
          <a:lstStyle/>
          <a:p>
            <a:pPr marL="285750" indent="-285750">
              <a:buFont typeface="Arial" panose="020B0604020202020204" pitchFamily="34" charset="0"/>
              <a:buChar char="•"/>
            </a:pPr>
            <a:r>
              <a:rPr kumimoji="1" lang="zh-CN" altLang="en-US" sz="2200" dirty="0"/>
              <a:t>立题依据</a:t>
            </a:r>
            <a:endParaRPr kumimoji="1" lang="en-US" altLang="zh-CN" sz="2200" dirty="0"/>
          </a:p>
          <a:p>
            <a:pPr marL="285750" indent="-285750">
              <a:buFont typeface="Arial" panose="020B0604020202020204" pitchFamily="34" charset="0"/>
              <a:buChar char="•"/>
            </a:pPr>
            <a:endParaRPr kumimoji="1" lang="en-US" altLang="zh-CN" sz="2200" dirty="0"/>
          </a:p>
          <a:p>
            <a:pPr marL="285750" indent="-285750">
              <a:buFont typeface="Arial" panose="020B0604020202020204" pitchFamily="34" charset="0"/>
              <a:buChar char="•"/>
            </a:pPr>
            <a:r>
              <a:rPr kumimoji="1" lang="zh-CN" altLang="en-US" sz="2200" dirty="0"/>
              <a:t>相关工作</a:t>
            </a:r>
            <a:endParaRPr kumimoji="1" lang="en-US" altLang="zh-CN" sz="2200" dirty="0"/>
          </a:p>
          <a:p>
            <a:pPr marL="285750" indent="-285750">
              <a:buFont typeface="Arial" panose="020B0604020202020204" pitchFamily="34" charset="0"/>
              <a:buChar char="•"/>
            </a:pPr>
            <a:endParaRPr kumimoji="1" lang="en-US" altLang="zh-CN" sz="2200" dirty="0"/>
          </a:p>
          <a:p>
            <a:pPr marL="285750" indent="-285750">
              <a:buFont typeface="Arial" panose="020B0604020202020204" pitchFamily="34" charset="0"/>
              <a:buChar char="•"/>
            </a:pPr>
            <a:r>
              <a:rPr kumimoji="1" lang="zh-CN" altLang="en-US" sz="2200" dirty="0"/>
              <a:t>研究内容及意义</a:t>
            </a:r>
            <a:endParaRPr kumimoji="1" lang="en-US" altLang="zh-CN" sz="2200" dirty="0"/>
          </a:p>
          <a:p>
            <a:pPr marL="285750" indent="-285750">
              <a:buFont typeface="Arial" panose="020B0604020202020204" pitchFamily="34" charset="0"/>
              <a:buChar char="•"/>
            </a:pPr>
            <a:endParaRPr kumimoji="1" lang="en-US" altLang="zh-CN" sz="2200" dirty="0"/>
          </a:p>
          <a:p>
            <a:pPr marL="285750" indent="-285750">
              <a:buFont typeface="Arial" panose="020B0604020202020204" pitchFamily="34" charset="0"/>
              <a:buChar char="•"/>
            </a:pPr>
            <a:r>
              <a:rPr kumimoji="1" lang="zh-CN" altLang="en-US" sz="2200" dirty="0"/>
              <a:t>前期工作</a:t>
            </a:r>
            <a:endParaRPr kumimoji="1" lang="en-US" altLang="zh-CN" sz="2200" dirty="0"/>
          </a:p>
          <a:p>
            <a:endParaRPr kumimoji="1" lang="en-US" altLang="zh-CN" sz="2200" dirty="0"/>
          </a:p>
          <a:p>
            <a:pPr marL="285750" indent="-285750">
              <a:buFont typeface="Arial" panose="020B0604020202020204" pitchFamily="34" charset="0"/>
              <a:buChar char="•"/>
            </a:pPr>
            <a:r>
              <a:rPr kumimoji="1" lang="zh-CN" altLang="en-US" sz="2200" dirty="0"/>
              <a:t>未来规划</a:t>
            </a:r>
            <a:endParaRPr kumimoji="1" lang="en-US" altLang="zh-CN" sz="2200" dirty="0"/>
          </a:p>
        </p:txBody>
      </p:sp>
      <p:sp>
        <p:nvSpPr>
          <p:cNvPr id="7" name="文本框 6">
            <a:extLst>
              <a:ext uri="{FF2B5EF4-FFF2-40B4-BE49-F238E27FC236}">
                <a16:creationId xmlns:a16="http://schemas.microsoft.com/office/drawing/2014/main" id="{A4A75CAC-1F0E-0E90-037A-03D0EF200D18}"/>
              </a:ext>
            </a:extLst>
          </p:cNvPr>
          <p:cNvSpPr txBox="1"/>
          <p:nvPr/>
        </p:nvSpPr>
        <p:spPr>
          <a:xfrm>
            <a:off x="1054100" y="660400"/>
            <a:ext cx="902811" cy="523220"/>
          </a:xfrm>
          <a:prstGeom prst="rect">
            <a:avLst/>
          </a:prstGeom>
          <a:noFill/>
        </p:spPr>
        <p:txBody>
          <a:bodyPr wrap="none" rtlCol="0">
            <a:spAutoFit/>
          </a:bodyPr>
          <a:lstStyle/>
          <a:p>
            <a:r>
              <a:rPr kumimoji="1" lang="zh-CN" altLang="en-US" sz="2800" dirty="0"/>
              <a:t>目录</a:t>
            </a:r>
          </a:p>
        </p:txBody>
      </p:sp>
      <p:sp>
        <p:nvSpPr>
          <p:cNvPr id="8" name="灯片编号占位符 7">
            <a:extLst>
              <a:ext uri="{FF2B5EF4-FFF2-40B4-BE49-F238E27FC236}">
                <a16:creationId xmlns:a16="http://schemas.microsoft.com/office/drawing/2014/main" id="{5F7DFE09-17FA-61E4-0C6C-72D164B9FFA3}"/>
              </a:ext>
            </a:extLst>
          </p:cNvPr>
          <p:cNvSpPr>
            <a:spLocks noGrp="1"/>
          </p:cNvSpPr>
          <p:nvPr>
            <p:ph type="sldNum" sz="quarter" idx="12"/>
          </p:nvPr>
        </p:nvSpPr>
        <p:spPr/>
        <p:txBody>
          <a:bodyPr/>
          <a:lstStyle/>
          <a:p>
            <a:fld id="{039D9172-DCCC-4443-8D5D-6014BB527E2C}" type="slidenum">
              <a:rPr kumimoji="1" lang="zh-CN" altLang="en-US" smtClean="0"/>
              <a:t>2</a:t>
            </a:fld>
            <a:endParaRPr kumimoji="1" lang="zh-CN" altLang="en-US"/>
          </a:p>
        </p:txBody>
      </p:sp>
    </p:spTree>
    <p:extLst>
      <p:ext uri="{BB962C8B-B14F-4D97-AF65-F5344CB8AC3E}">
        <p14:creationId xmlns:p14="http://schemas.microsoft.com/office/powerpoint/2010/main" val="4965965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32D407A3-A5A6-7F9D-F94D-C21A632D1FDC}"/>
              </a:ext>
            </a:extLst>
          </p:cNvPr>
          <p:cNvSpPr txBox="1"/>
          <p:nvPr/>
        </p:nvSpPr>
        <p:spPr>
          <a:xfrm>
            <a:off x="1054100" y="660400"/>
            <a:ext cx="1620957" cy="523220"/>
          </a:xfrm>
          <a:prstGeom prst="rect">
            <a:avLst/>
          </a:prstGeom>
          <a:noFill/>
        </p:spPr>
        <p:txBody>
          <a:bodyPr wrap="none" rtlCol="0">
            <a:spAutoFit/>
          </a:bodyPr>
          <a:lstStyle/>
          <a:p>
            <a:r>
              <a:rPr kumimoji="1" lang="zh-CN" altLang="en-US" sz="2800" dirty="0"/>
              <a:t>研究现状</a:t>
            </a:r>
          </a:p>
        </p:txBody>
      </p:sp>
      <p:sp>
        <p:nvSpPr>
          <p:cNvPr id="5" name="文本框 4">
            <a:extLst>
              <a:ext uri="{FF2B5EF4-FFF2-40B4-BE49-F238E27FC236}">
                <a16:creationId xmlns:a16="http://schemas.microsoft.com/office/drawing/2014/main" id="{B79E32E4-15AC-AD5F-7806-8D3A316F5A63}"/>
              </a:ext>
            </a:extLst>
          </p:cNvPr>
          <p:cNvSpPr txBox="1"/>
          <p:nvPr/>
        </p:nvSpPr>
        <p:spPr>
          <a:xfrm>
            <a:off x="1761987" y="1779373"/>
            <a:ext cx="9042372" cy="3477875"/>
          </a:xfrm>
          <a:prstGeom prst="rect">
            <a:avLst/>
          </a:prstGeom>
          <a:noFill/>
        </p:spPr>
        <p:txBody>
          <a:bodyPr wrap="square" rtlCol="0">
            <a:spAutoFit/>
          </a:bodyPr>
          <a:lstStyle/>
          <a:p>
            <a:r>
              <a:rPr kumimoji="1" lang="zh-CN" altLang="en-US" sz="2200" dirty="0"/>
              <a:t>涌现语言和自然语言不同，不像自然语言可以直接被人理解。对于涌现语言我们需要结合任务去设计方法评估它的性质。</a:t>
            </a:r>
            <a:endParaRPr kumimoji="1" lang="en-US" altLang="zh-CN" sz="2200" dirty="0"/>
          </a:p>
          <a:p>
            <a:endParaRPr kumimoji="1" lang="zh-CN" altLang="en-US" sz="2200" dirty="0"/>
          </a:p>
          <a:p>
            <a:r>
              <a:rPr kumimoji="1" lang="zh-CN" altLang="en-US" sz="2200" dirty="0"/>
              <a:t>从语言性质上，可以将现有的工作大致分为：</a:t>
            </a:r>
            <a:endParaRPr kumimoji="1" lang="en-US" altLang="zh-CN" sz="2200" dirty="0"/>
          </a:p>
          <a:p>
            <a:endParaRPr kumimoji="1" lang="en-US" altLang="zh-CN" sz="2200" dirty="0"/>
          </a:p>
          <a:p>
            <a:pPr marL="742950" lvl="1" indent="-285750">
              <a:buFont typeface="Arial" panose="020B0604020202020204" pitchFamily="34" charset="0"/>
              <a:buChar char="•"/>
            </a:pPr>
            <a:r>
              <a:rPr kumimoji="1" lang="zh-CN" altLang="en-US" sz="2200" dirty="0"/>
              <a:t>组成性</a:t>
            </a:r>
            <a:endParaRPr kumimoji="1" lang="en-US" altLang="zh-CN" sz="2200" dirty="0"/>
          </a:p>
          <a:p>
            <a:pPr marL="742950" lvl="1" indent="-285750">
              <a:buFont typeface="Arial" panose="020B0604020202020204" pitchFamily="34" charset="0"/>
              <a:buChar char="•"/>
            </a:pPr>
            <a:endParaRPr kumimoji="1" lang="en-US" altLang="zh-CN" sz="2200" dirty="0"/>
          </a:p>
          <a:p>
            <a:pPr marL="742950" lvl="1" indent="-285750">
              <a:buFont typeface="Arial" panose="020B0604020202020204" pitchFamily="34" charset="0"/>
              <a:buChar char="•"/>
            </a:pPr>
            <a:r>
              <a:rPr kumimoji="1" lang="zh-CN" altLang="en-US" sz="2200" dirty="0"/>
              <a:t>可解释性</a:t>
            </a:r>
            <a:endParaRPr kumimoji="1" lang="en-US" altLang="zh-CN" sz="2200" dirty="0"/>
          </a:p>
          <a:p>
            <a:pPr marL="742950" lvl="1" indent="-285750">
              <a:buFont typeface="Arial" panose="020B0604020202020204" pitchFamily="34" charset="0"/>
              <a:buChar char="•"/>
            </a:pPr>
            <a:endParaRPr kumimoji="1" lang="en-US" altLang="zh-CN" sz="2200" dirty="0"/>
          </a:p>
          <a:p>
            <a:pPr marL="742950" lvl="1" indent="-285750">
              <a:buFont typeface="Arial" panose="020B0604020202020204" pitchFamily="34" charset="0"/>
              <a:buChar char="•"/>
            </a:pPr>
            <a:r>
              <a:rPr kumimoji="1" lang="zh-CN" altLang="en-US" sz="2200" dirty="0"/>
              <a:t>泛化能力</a:t>
            </a:r>
            <a:endParaRPr kumimoji="1" lang="en-US" altLang="zh-CN" sz="2200" dirty="0"/>
          </a:p>
        </p:txBody>
      </p:sp>
      <p:sp>
        <p:nvSpPr>
          <p:cNvPr id="6" name="灯片编号占位符 5">
            <a:extLst>
              <a:ext uri="{FF2B5EF4-FFF2-40B4-BE49-F238E27FC236}">
                <a16:creationId xmlns:a16="http://schemas.microsoft.com/office/drawing/2014/main" id="{5035661E-9373-11A3-BCBF-D141479E7BCB}"/>
              </a:ext>
            </a:extLst>
          </p:cNvPr>
          <p:cNvSpPr>
            <a:spLocks noGrp="1"/>
          </p:cNvSpPr>
          <p:nvPr>
            <p:ph type="sldNum" sz="quarter" idx="12"/>
          </p:nvPr>
        </p:nvSpPr>
        <p:spPr/>
        <p:txBody>
          <a:bodyPr/>
          <a:lstStyle/>
          <a:p>
            <a:fld id="{039D9172-DCCC-4443-8D5D-6014BB527E2C}" type="slidenum">
              <a:rPr kumimoji="1" lang="zh-CN" altLang="en-US" smtClean="0"/>
              <a:t>20</a:t>
            </a:fld>
            <a:endParaRPr kumimoji="1" lang="zh-CN" altLang="en-US"/>
          </a:p>
        </p:txBody>
      </p:sp>
    </p:spTree>
    <p:extLst>
      <p:ext uri="{BB962C8B-B14F-4D97-AF65-F5344CB8AC3E}">
        <p14:creationId xmlns:p14="http://schemas.microsoft.com/office/powerpoint/2010/main" val="3017344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7E4CD41-DB62-90F8-1BC1-EDDD0B9913B6}"/>
              </a:ext>
            </a:extLst>
          </p:cNvPr>
          <p:cNvSpPr txBox="1"/>
          <p:nvPr/>
        </p:nvSpPr>
        <p:spPr>
          <a:xfrm>
            <a:off x="893802" y="416137"/>
            <a:ext cx="1261884" cy="523220"/>
          </a:xfrm>
          <a:prstGeom prst="rect">
            <a:avLst/>
          </a:prstGeom>
          <a:noFill/>
        </p:spPr>
        <p:txBody>
          <a:bodyPr wrap="none" rtlCol="0">
            <a:spAutoFit/>
          </a:bodyPr>
          <a:lstStyle/>
          <a:p>
            <a:r>
              <a:rPr lang="zh-CN" altLang="en-US" sz="2800" dirty="0"/>
              <a:t>组成性</a:t>
            </a:r>
            <a:endParaRPr lang="en-US" altLang="zh-CN" sz="2800" dirty="0"/>
          </a:p>
        </p:txBody>
      </p:sp>
      <p:sp>
        <p:nvSpPr>
          <p:cNvPr id="5" name="文本框 4">
            <a:extLst>
              <a:ext uri="{FF2B5EF4-FFF2-40B4-BE49-F238E27FC236}">
                <a16:creationId xmlns:a16="http://schemas.microsoft.com/office/drawing/2014/main" id="{C00F2BB4-D8A0-E708-7CB2-3043E7CE3112}"/>
              </a:ext>
            </a:extLst>
          </p:cNvPr>
          <p:cNvSpPr txBox="1"/>
          <p:nvPr/>
        </p:nvSpPr>
        <p:spPr>
          <a:xfrm>
            <a:off x="1447800" y="1081002"/>
            <a:ext cx="9734862" cy="3816429"/>
          </a:xfrm>
          <a:prstGeom prst="rect">
            <a:avLst/>
          </a:prstGeom>
          <a:noFill/>
        </p:spPr>
        <p:txBody>
          <a:bodyPr wrap="square" rtlCol="0">
            <a:spAutoFit/>
          </a:bodyPr>
          <a:lstStyle/>
          <a:p>
            <a:r>
              <a:rPr lang="zh-CN" altLang="en-US" sz="2200" dirty="0">
                <a:sym typeface="+mn-ea"/>
              </a:rPr>
              <a:t>组成性：小的组成部分被用来生成无限数量的更复杂的语言，进一步，语言的含义是由它的组成部分的含义以及它们的组成方式所决定的。</a:t>
            </a:r>
            <a:endParaRPr lang="en-US" altLang="zh-CN" sz="2200" dirty="0">
              <a:sym typeface="+mn-ea"/>
            </a:endParaRPr>
          </a:p>
          <a:p>
            <a:endParaRPr lang="en-US" altLang="zh-CN" sz="2200" dirty="0">
              <a:sym typeface="+mn-ea"/>
            </a:endParaRPr>
          </a:p>
          <a:p>
            <a:r>
              <a:rPr lang="en-US" altLang="zh-CN" sz="2200" b="1" dirty="0"/>
              <a:t>Topographic Similarity</a:t>
            </a:r>
          </a:p>
          <a:p>
            <a:r>
              <a:rPr lang="en-US" altLang="zh-CN" sz="2200" dirty="0"/>
              <a:t>(</a:t>
            </a:r>
            <a:r>
              <a:rPr lang="en-US" altLang="zh-CN" sz="2200" dirty="0" err="1"/>
              <a:t>i</a:t>
            </a:r>
            <a:r>
              <a:rPr lang="en-US" altLang="zh-CN" sz="2200" dirty="0"/>
              <a:t>) </a:t>
            </a:r>
            <a:r>
              <a:rPr lang="zh-CN" altLang="en-US" sz="2200" dirty="0"/>
              <a:t>所有物体对所对应的语言之间的编辑距离。</a:t>
            </a:r>
            <a:endParaRPr lang="en-US" altLang="zh-CN" sz="2200" dirty="0"/>
          </a:p>
          <a:p>
            <a:r>
              <a:rPr lang="en-US" altLang="zh-CN" sz="2200" dirty="0"/>
              <a:t>(ii)</a:t>
            </a:r>
            <a:r>
              <a:rPr lang="zh-CN" altLang="en-US" sz="2200" dirty="0"/>
              <a:t> 物体对之间的相似度。</a:t>
            </a:r>
            <a:endParaRPr lang="en-US" altLang="zh-CN" sz="2200" dirty="0"/>
          </a:p>
          <a:p>
            <a:r>
              <a:rPr lang="zh-CN" altLang="en-US" sz="2200" dirty="0"/>
              <a:t>以上两者之间的</a:t>
            </a:r>
            <a:r>
              <a:rPr lang="en-US" altLang="zh-CN" sz="2200" dirty="0"/>
              <a:t>spearman</a:t>
            </a:r>
            <a:r>
              <a:rPr lang="zh-CN" altLang="en-US" sz="2200" dirty="0"/>
              <a:t> </a:t>
            </a:r>
            <a:r>
              <a:rPr lang="en-US" altLang="zh-CN" sz="2200" dirty="0"/>
              <a:t>correlation</a:t>
            </a:r>
            <a:r>
              <a:rPr lang="zh-CN" altLang="en-US" sz="2200" dirty="0"/>
              <a:t> 为 </a:t>
            </a:r>
            <a:r>
              <a:rPr lang="en-US" altLang="zh-CN" sz="2200" dirty="0"/>
              <a:t>topographic</a:t>
            </a:r>
            <a:r>
              <a:rPr lang="zh-CN" altLang="en-US" sz="2200" dirty="0"/>
              <a:t> </a:t>
            </a:r>
            <a:r>
              <a:rPr lang="en-US" altLang="zh-CN" sz="2200" dirty="0"/>
              <a:t>similarity</a:t>
            </a:r>
          </a:p>
          <a:p>
            <a:endParaRPr lang="en-US" altLang="zh-CN" sz="2200" dirty="0"/>
          </a:p>
          <a:p>
            <a:r>
              <a:rPr lang="en-US" altLang="zh-CN" sz="2200" b="1" dirty="0"/>
              <a:t>Logical Accuracy</a:t>
            </a:r>
            <a:r>
              <a:rPr lang="en-US" altLang="zh-CN" sz="2200" dirty="0"/>
              <a:t>[3]</a:t>
            </a:r>
            <a:endParaRPr lang="en-US" altLang="zh-CN" sz="2200" dirty="0">
              <a:highlight>
                <a:srgbClr val="00FF00"/>
              </a:highlight>
            </a:endParaRPr>
          </a:p>
          <a:p>
            <a:r>
              <a:rPr lang="zh-CN" altLang="en-US" sz="2200" dirty="0"/>
              <a:t>训练得到</a:t>
            </a:r>
            <a:r>
              <a:rPr lang="en-US" altLang="zh-CN" sz="2200" dirty="0"/>
              <a:t>AND, OR, NOT</a:t>
            </a:r>
            <a:r>
              <a:rPr lang="zh-CN" altLang="en-US" sz="2200" dirty="0"/>
              <a:t>等逻辑函数，逻辑函数在测试集上的表现用来评估组成性。</a:t>
            </a:r>
            <a:endParaRPr lang="en-US" altLang="zh-CN" sz="2200" dirty="0">
              <a:highlight>
                <a:srgbClr val="00FF00"/>
              </a:highlight>
            </a:endParaRPr>
          </a:p>
        </p:txBody>
      </p:sp>
      <p:pic>
        <p:nvPicPr>
          <p:cNvPr id="6" name="图片 5" descr="截屏2022-07-31 下午10.31.39">
            <a:extLst>
              <a:ext uri="{FF2B5EF4-FFF2-40B4-BE49-F238E27FC236}">
                <a16:creationId xmlns:a16="http://schemas.microsoft.com/office/drawing/2014/main" id="{E9103968-7477-6CCD-69DC-B2D212AF9DF5}"/>
              </a:ext>
            </a:extLst>
          </p:cNvPr>
          <p:cNvPicPr>
            <a:picLocks noChangeAspect="1"/>
          </p:cNvPicPr>
          <p:nvPr/>
        </p:nvPicPr>
        <p:blipFill>
          <a:blip r:embed="rId3"/>
          <a:stretch>
            <a:fillRect/>
          </a:stretch>
        </p:blipFill>
        <p:spPr>
          <a:xfrm>
            <a:off x="1447800" y="4842905"/>
            <a:ext cx="6930602" cy="1696007"/>
          </a:xfrm>
          <a:prstGeom prst="rect">
            <a:avLst/>
          </a:prstGeom>
        </p:spPr>
      </p:pic>
      <p:sp>
        <p:nvSpPr>
          <p:cNvPr id="7" name="灯片编号占位符 6">
            <a:extLst>
              <a:ext uri="{FF2B5EF4-FFF2-40B4-BE49-F238E27FC236}">
                <a16:creationId xmlns:a16="http://schemas.microsoft.com/office/drawing/2014/main" id="{D03DAB2B-5EDF-47C3-C599-AD188A6AAB1A}"/>
              </a:ext>
            </a:extLst>
          </p:cNvPr>
          <p:cNvSpPr>
            <a:spLocks noGrp="1"/>
          </p:cNvSpPr>
          <p:nvPr>
            <p:ph type="sldNum" sz="quarter" idx="12"/>
          </p:nvPr>
        </p:nvSpPr>
        <p:spPr/>
        <p:txBody>
          <a:bodyPr/>
          <a:lstStyle/>
          <a:p>
            <a:fld id="{039D9172-DCCC-4443-8D5D-6014BB527E2C}" type="slidenum">
              <a:rPr kumimoji="1" lang="zh-CN" altLang="en-US" smtClean="0"/>
              <a:t>21</a:t>
            </a:fld>
            <a:endParaRPr kumimoji="1" lang="zh-CN" altLang="en-US"/>
          </a:p>
        </p:txBody>
      </p:sp>
    </p:spTree>
    <p:extLst>
      <p:ext uri="{BB962C8B-B14F-4D97-AF65-F5344CB8AC3E}">
        <p14:creationId xmlns:p14="http://schemas.microsoft.com/office/powerpoint/2010/main" val="8092260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7FD7F58-A3E1-69F0-7E28-032ACB7896A6}"/>
              </a:ext>
            </a:extLst>
          </p:cNvPr>
          <p:cNvSpPr txBox="1"/>
          <p:nvPr/>
        </p:nvSpPr>
        <p:spPr>
          <a:xfrm>
            <a:off x="893802" y="416137"/>
            <a:ext cx="1261884" cy="523220"/>
          </a:xfrm>
          <a:prstGeom prst="rect">
            <a:avLst/>
          </a:prstGeom>
          <a:noFill/>
        </p:spPr>
        <p:txBody>
          <a:bodyPr wrap="none" rtlCol="0">
            <a:spAutoFit/>
          </a:bodyPr>
          <a:lstStyle/>
          <a:p>
            <a:r>
              <a:rPr lang="zh-CN" altLang="en-US" sz="2800" dirty="0"/>
              <a:t>组成性</a:t>
            </a:r>
            <a:endParaRPr lang="en-US" altLang="zh-CN" sz="2800" dirty="0"/>
          </a:p>
        </p:txBody>
      </p:sp>
      <p:sp>
        <p:nvSpPr>
          <p:cNvPr id="5" name="文本框 4">
            <a:extLst>
              <a:ext uri="{FF2B5EF4-FFF2-40B4-BE49-F238E27FC236}">
                <a16:creationId xmlns:a16="http://schemas.microsoft.com/office/drawing/2014/main" id="{501A251F-554F-7041-DDE4-96D560125634}"/>
              </a:ext>
            </a:extLst>
          </p:cNvPr>
          <p:cNvSpPr txBox="1"/>
          <p:nvPr/>
        </p:nvSpPr>
        <p:spPr>
          <a:xfrm>
            <a:off x="1593367" y="1055853"/>
            <a:ext cx="9760433" cy="4431983"/>
          </a:xfrm>
          <a:prstGeom prst="rect">
            <a:avLst/>
          </a:prstGeom>
          <a:noFill/>
        </p:spPr>
        <p:txBody>
          <a:bodyPr wrap="square" rtlCol="0">
            <a:spAutoFit/>
          </a:bodyPr>
          <a:lstStyle/>
          <a:p>
            <a:r>
              <a:rPr lang="en-US" altLang="zh-CN" sz="2200" b="1" dirty="0"/>
              <a:t>Positional</a:t>
            </a:r>
            <a:r>
              <a:rPr lang="zh-CN" altLang="en-US" sz="2200" b="1" dirty="0"/>
              <a:t> </a:t>
            </a:r>
            <a:r>
              <a:rPr lang="en-US" altLang="zh-CN" sz="2200" b="1" dirty="0"/>
              <a:t>disentanglement</a:t>
            </a:r>
            <a:r>
              <a:rPr lang="en-US" altLang="zh-CN" sz="2200" dirty="0"/>
              <a:t>[14]</a:t>
            </a:r>
          </a:p>
          <a:p>
            <a:endParaRPr lang="en-US" altLang="zh-CN" sz="2200" dirty="0"/>
          </a:p>
          <a:p>
            <a:r>
              <a:rPr lang="zh-CN" altLang="en-US" sz="2200" dirty="0">
                <a:effectLst/>
              </a:rPr>
              <a:t>评估在特定位置的符号是否趋向于指向特定的词性。</a:t>
            </a:r>
            <a:endParaRPr lang="en" altLang="zh-CN" sz="2200" dirty="0">
              <a:effectLst/>
            </a:endParaRPr>
          </a:p>
          <a:p>
            <a:endParaRPr lang="en" altLang="zh-CN" sz="2200" dirty="0"/>
          </a:p>
          <a:p>
            <a:endParaRPr lang="en-US" altLang="zh-CN" sz="2200" b="1" dirty="0"/>
          </a:p>
          <a:p>
            <a:endParaRPr lang="en-US" altLang="zh-CN" sz="2200" b="1" dirty="0"/>
          </a:p>
          <a:p>
            <a:endParaRPr lang="en-US" altLang="zh-CN" sz="2200" b="1" dirty="0"/>
          </a:p>
          <a:p>
            <a:endParaRPr lang="en-US" altLang="zh-CN" sz="2200" b="1" dirty="0"/>
          </a:p>
          <a:p>
            <a:r>
              <a:rPr lang="en-US" altLang="zh-CN" sz="2200" b="1" dirty="0"/>
              <a:t>Bag of symbols disentanglement</a:t>
            </a:r>
            <a:r>
              <a:rPr lang="en-US" altLang="zh-CN" sz="2200" dirty="0"/>
              <a:t>[14]</a:t>
            </a:r>
          </a:p>
          <a:p>
            <a:endParaRPr lang="en-US" altLang="zh-CN" sz="2200" dirty="0">
              <a:latin typeface="NimbusRomNo9L"/>
            </a:endParaRPr>
          </a:p>
          <a:p>
            <a:r>
              <a:rPr lang="zh-CN" altLang="en" sz="2200" dirty="0">
                <a:latin typeface="NimbusRomNo9L"/>
              </a:rPr>
              <a:t>评估</a:t>
            </a:r>
            <a:r>
              <a:rPr lang="zh-CN" altLang="en-US" sz="2200" dirty="0">
                <a:latin typeface="NimbusRomNo9L"/>
              </a:rPr>
              <a:t>特定词是特定词性的程度。不关注它们的排列方式，但关注它们出现的次数。</a:t>
            </a:r>
            <a:endParaRPr lang="en" altLang="zh-CN" sz="2200" dirty="0"/>
          </a:p>
          <a:p>
            <a:endParaRPr lang="en-US" altLang="zh-CN" b="1" dirty="0"/>
          </a:p>
        </p:txBody>
      </p:sp>
      <p:pic>
        <p:nvPicPr>
          <p:cNvPr id="6" name="图片 5" descr="文本&#10;&#10;中度可信度描述已自动生成">
            <a:extLst>
              <a:ext uri="{FF2B5EF4-FFF2-40B4-BE49-F238E27FC236}">
                <a16:creationId xmlns:a16="http://schemas.microsoft.com/office/drawing/2014/main" id="{7E488F78-4782-D7F5-FD47-80E19DE016EA}"/>
              </a:ext>
            </a:extLst>
          </p:cNvPr>
          <p:cNvPicPr>
            <a:picLocks noChangeAspect="1"/>
          </p:cNvPicPr>
          <p:nvPr/>
        </p:nvPicPr>
        <p:blipFill>
          <a:blip r:embed="rId2"/>
          <a:stretch>
            <a:fillRect/>
          </a:stretch>
        </p:blipFill>
        <p:spPr>
          <a:xfrm>
            <a:off x="3569153" y="2261512"/>
            <a:ext cx="4892583" cy="903246"/>
          </a:xfrm>
          <a:prstGeom prst="rect">
            <a:avLst/>
          </a:prstGeom>
        </p:spPr>
      </p:pic>
      <p:pic>
        <p:nvPicPr>
          <p:cNvPr id="7" name="图片 6" descr="文本&#10;&#10;中度可信度描述已自动生成">
            <a:extLst>
              <a:ext uri="{FF2B5EF4-FFF2-40B4-BE49-F238E27FC236}">
                <a16:creationId xmlns:a16="http://schemas.microsoft.com/office/drawing/2014/main" id="{6A110826-69DE-F364-7842-6D7EAD2DC711}"/>
              </a:ext>
            </a:extLst>
          </p:cNvPr>
          <p:cNvPicPr>
            <a:picLocks noChangeAspect="1"/>
          </p:cNvPicPr>
          <p:nvPr/>
        </p:nvPicPr>
        <p:blipFill>
          <a:blip r:embed="rId3"/>
          <a:stretch>
            <a:fillRect/>
          </a:stretch>
        </p:blipFill>
        <p:spPr>
          <a:xfrm>
            <a:off x="3673955" y="5018848"/>
            <a:ext cx="4682978" cy="903245"/>
          </a:xfrm>
          <a:prstGeom prst="rect">
            <a:avLst/>
          </a:prstGeom>
        </p:spPr>
      </p:pic>
      <p:sp>
        <p:nvSpPr>
          <p:cNvPr id="8" name="灯片编号占位符 7">
            <a:extLst>
              <a:ext uri="{FF2B5EF4-FFF2-40B4-BE49-F238E27FC236}">
                <a16:creationId xmlns:a16="http://schemas.microsoft.com/office/drawing/2014/main" id="{C40DA1A6-A760-DC6E-FB4F-0E07D55BAB31}"/>
              </a:ext>
            </a:extLst>
          </p:cNvPr>
          <p:cNvSpPr>
            <a:spLocks noGrp="1"/>
          </p:cNvSpPr>
          <p:nvPr>
            <p:ph type="sldNum" sz="quarter" idx="12"/>
          </p:nvPr>
        </p:nvSpPr>
        <p:spPr/>
        <p:txBody>
          <a:bodyPr/>
          <a:lstStyle/>
          <a:p>
            <a:fld id="{039D9172-DCCC-4443-8D5D-6014BB527E2C}" type="slidenum">
              <a:rPr kumimoji="1" lang="zh-CN" altLang="en-US" smtClean="0"/>
              <a:t>22</a:t>
            </a:fld>
            <a:endParaRPr kumimoji="1" lang="zh-CN" altLang="en-US"/>
          </a:p>
        </p:txBody>
      </p:sp>
    </p:spTree>
    <p:extLst>
      <p:ext uri="{BB962C8B-B14F-4D97-AF65-F5344CB8AC3E}">
        <p14:creationId xmlns:p14="http://schemas.microsoft.com/office/powerpoint/2010/main" val="359699886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B9963638-DE6E-A988-CF32-BB923C091BD3}"/>
              </a:ext>
            </a:extLst>
          </p:cNvPr>
          <p:cNvSpPr>
            <a:spLocks noGrp="1"/>
          </p:cNvSpPr>
          <p:nvPr>
            <p:ph type="sldNum" sz="quarter" idx="12"/>
          </p:nvPr>
        </p:nvSpPr>
        <p:spPr/>
        <p:txBody>
          <a:bodyPr/>
          <a:lstStyle/>
          <a:p>
            <a:fld id="{039D9172-DCCC-4443-8D5D-6014BB527E2C}" type="slidenum">
              <a:rPr kumimoji="1" lang="zh-CN" altLang="en-US" smtClean="0"/>
              <a:t>23</a:t>
            </a:fld>
            <a:endParaRPr kumimoji="1" lang="zh-CN" altLang="en-US"/>
          </a:p>
        </p:txBody>
      </p:sp>
      <p:sp>
        <p:nvSpPr>
          <p:cNvPr id="5" name="文本框 4">
            <a:extLst>
              <a:ext uri="{FF2B5EF4-FFF2-40B4-BE49-F238E27FC236}">
                <a16:creationId xmlns:a16="http://schemas.microsoft.com/office/drawing/2014/main" id="{8B36E7C3-C505-E7F7-B7E3-01B90FDE3574}"/>
              </a:ext>
            </a:extLst>
          </p:cNvPr>
          <p:cNvSpPr txBox="1"/>
          <p:nvPr/>
        </p:nvSpPr>
        <p:spPr>
          <a:xfrm>
            <a:off x="893802" y="416137"/>
            <a:ext cx="1620957" cy="523220"/>
          </a:xfrm>
          <a:prstGeom prst="rect">
            <a:avLst/>
          </a:prstGeom>
          <a:noFill/>
        </p:spPr>
        <p:txBody>
          <a:bodyPr wrap="none" rtlCol="0">
            <a:spAutoFit/>
          </a:bodyPr>
          <a:lstStyle/>
          <a:p>
            <a:r>
              <a:rPr lang="zh-CN" altLang="en-US" sz="2800" dirty="0"/>
              <a:t>可解释性</a:t>
            </a:r>
            <a:endParaRPr lang="en-US" altLang="zh-CN" sz="2800" dirty="0"/>
          </a:p>
        </p:txBody>
      </p:sp>
      <p:sp>
        <p:nvSpPr>
          <p:cNvPr id="7" name="文本框 6">
            <a:extLst>
              <a:ext uri="{FF2B5EF4-FFF2-40B4-BE49-F238E27FC236}">
                <a16:creationId xmlns:a16="http://schemas.microsoft.com/office/drawing/2014/main" id="{5FEE7BFB-57E9-BD87-BDA8-2ACC34944B31}"/>
              </a:ext>
            </a:extLst>
          </p:cNvPr>
          <p:cNvSpPr txBox="1"/>
          <p:nvPr/>
        </p:nvSpPr>
        <p:spPr>
          <a:xfrm>
            <a:off x="1442803" y="1148576"/>
            <a:ext cx="9306393" cy="4493538"/>
          </a:xfrm>
          <a:prstGeom prst="rect">
            <a:avLst/>
          </a:prstGeom>
          <a:noFill/>
        </p:spPr>
        <p:txBody>
          <a:bodyPr wrap="square" rtlCol="0">
            <a:spAutoFit/>
          </a:bodyPr>
          <a:lstStyle/>
          <a:p>
            <a:r>
              <a:rPr kumimoji="1" lang="zh-CN" altLang="en-US" sz="2200" dirty="0"/>
              <a:t>可解释性</a:t>
            </a:r>
            <a:r>
              <a:rPr kumimoji="1" lang="en-US" altLang="zh-CN" sz="2200" dirty="0"/>
              <a:t>:</a:t>
            </a:r>
            <a:r>
              <a:rPr kumimoji="1" lang="zh-CN" altLang="en-US" sz="2200" dirty="0"/>
              <a:t> 这里指人类对生成的语言的可理解程度。</a:t>
            </a:r>
            <a:endParaRPr kumimoji="1" lang="en-US" altLang="zh-CN" sz="2200" dirty="0"/>
          </a:p>
          <a:p>
            <a:r>
              <a:rPr kumimoji="1" lang="zh-CN" altLang="en-US" sz="2200" dirty="0"/>
              <a:t>定量角度</a:t>
            </a:r>
            <a:endParaRPr kumimoji="1" lang="en-US" altLang="zh-CN" sz="2200" dirty="0"/>
          </a:p>
          <a:p>
            <a:pPr marL="800100" lvl="1" indent="-342900">
              <a:buFont typeface="Arial" panose="020B0604020202020204" pitchFamily="34" charset="0"/>
              <a:buChar char="•"/>
            </a:pPr>
            <a:r>
              <a:rPr kumimoji="1" lang="zh-CN" altLang="en-US" sz="2200" dirty="0"/>
              <a:t>分类任务准确率：将特征信息作为标签做分类任务，任务表现代表了语言中该特征信息的多少。</a:t>
            </a:r>
            <a:endParaRPr kumimoji="1" lang="en-US" altLang="zh-CN" sz="2200" dirty="0"/>
          </a:p>
          <a:p>
            <a:pPr lvl="1"/>
            <a:endParaRPr kumimoji="1" lang="en-US" altLang="zh-CN" sz="2200" dirty="0"/>
          </a:p>
          <a:p>
            <a:r>
              <a:rPr kumimoji="1" lang="zh-CN" altLang="en-US" sz="2200" dirty="0"/>
              <a:t>定性角度</a:t>
            </a:r>
            <a:endParaRPr kumimoji="1" lang="en-US" altLang="zh-CN" sz="2200" dirty="0"/>
          </a:p>
          <a:p>
            <a:pPr marL="800100" lvl="1" indent="-342900">
              <a:buFont typeface="Arial" panose="020B0604020202020204" pitchFamily="34" charset="0"/>
              <a:buChar char="•"/>
            </a:pPr>
            <a:r>
              <a:rPr kumimoji="1" lang="zh-CN" altLang="en-US" sz="2200" dirty="0"/>
              <a:t>某个符号出现时，观察它所对应的物体或者属性值，从而判断该符号可能的含义：</a:t>
            </a:r>
            <a:endParaRPr kumimoji="1" lang="en-US" altLang="zh-CN" sz="2200" dirty="0"/>
          </a:p>
          <a:p>
            <a:pPr marL="800100" lvl="1" indent="-342900">
              <a:buFont typeface="Arial" panose="020B0604020202020204" pitchFamily="34" charset="0"/>
              <a:buChar char="•"/>
            </a:pPr>
            <a:endParaRPr kumimoji="1" lang="en-US" altLang="zh-CN" sz="2200" dirty="0"/>
          </a:p>
          <a:p>
            <a:pPr marL="800100" lvl="1" indent="-342900">
              <a:buFont typeface="Arial" panose="020B0604020202020204" pitchFamily="34" charset="0"/>
              <a:buChar char="•"/>
            </a:pPr>
            <a:endParaRPr kumimoji="1" lang="en-US" altLang="zh-CN" sz="2200" dirty="0"/>
          </a:p>
          <a:p>
            <a:pPr marL="800100" lvl="1" indent="-342900">
              <a:buFont typeface="Arial" panose="020B0604020202020204" pitchFamily="34" charset="0"/>
              <a:buChar char="•"/>
            </a:pPr>
            <a:endParaRPr kumimoji="1" lang="en-US" altLang="zh-CN" sz="2200" dirty="0"/>
          </a:p>
          <a:p>
            <a:pPr marL="800100" lvl="1" indent="-342900">
              <a:buFont typeface="Arial" panose="020B0604020202020204" pitchFamily="34" charset="0"/>
              <a:buChar char="•"/>
            </a:pPr>
            <a:endParaRPr kumimoji="1" lang="en-US" altLang="zh-CN" sz="2200" dirty="0"/>
          </a:p>
          <a:p>
            <a:pPr marL="800100" lvl="1" indent="-342900">
              <a:buFont typeface="Arial" panose="020B0604020202020204" pitchFamily="34" charset="0"/>
              <a:buChar char="•"/>
            </a:pPr>
            <a:r>
              <a:rPr kumimoji="1" lang="zh-CN" altLang="en-US" sz="2200" dirty="0"/>
              <a:t>根据智能体的后续动作判断符号的含义：</a:t>
            </a:r>
          </a:p>
        </p:txBody>
      </p:sp>
      <p:pic>
        <p:nvPicPr>
          <p:cNvPr id="10" name="图片 9" descr="图片包含 食物, 游戏机, 刷子&#10;&#10;描述已自动生成">
            <a:extLst>
              <a:ext uri="{FF2B5EF4-FFF2-40B4-BE49-F238E27FC236}">
                <a16:creationId xmlns:a16="http://schemas.microsoft.com/office/drawing/2014/main" id="{F67C100A-A188-6AA9-6770-78F3B850A7DA}"/>
              </a:ext>
            </a:extLst>
          </p:cNvPr>
          <p:cNvPicPr>
            <a:picLocks noChangeAspect="1"/>
          </p:cNvPicPr>
          <p:nvPr/>
        </p:nvPicPr>
        <p:blipFill>
          <a:blip r:embed="rId3"/>
          <a:stretch>
            <a:fillRect/>
          </a:stretch>
        </p:blipFill>
        <p:spPr>
          <a:xfrm>
            <a:off x="2209799" y="3945330"/>
            <a:ext cx="8990577" cy="1230010"/>
          </a:xfrm>
          <a:prstGeom prst="rect">
            <a:avLst/>
          </a:prstGeom>
        </p:spPr>
      </p:pic>
      <p:pic>
        <p:nvPicPr>
          <p:cNvPr id="12" name="图片 11" descr="截屏2022-07-31 下午11.42.22">
            <a:extLst>
              <a:ext uri="{FF2B5EF4-FFF2-40B4-BE49-F238E27FC236}">
                <a16:creationId xmlns:a16="http://schemas.microsoft.com/office/drawing/2014/main" id="{00887D75-A641-E4E8-A37F-7D7CCF5052E7}"/>
              </a:ext>
            </a:extLst>
          </p:cNvPr>
          <p:cNvPicPr>
            <a:picLocks noChangeAspect="1"/>
          </p:cNvPicPr>
          <p:nvPr/>
        </p:nvPicPr>
        <p:blipFill rotWithShape="1">
          <a:blip r:embed="rId4"/>
          <a:srcRect l="78" b="63555"/>
          <a:stretch/>
        </p:blipFill>
        <p:spPr>
          <a:xfrm>
            <a:off x="2209799" y="5576907"/>
            <a:ext cx="4852262" cy="1076810"/>
          </a:xfrm>
          <a:prstGeom prst="rect">
            <a:avLst/>
          </a:prstGeom>
        </p:spPr>
      </p:pic>
    </p:spTree>
    <p:extLst>
      <p:ext uri="{BB962C8B-B14F-4D97-AF65-F5344CB8AC3E}">
        <p14:creationId xmlns:p14="http://schemas.microsoft.com/office/powerpoint/2010/main" val="2089968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4E051195-A985-C19E-A1FE-867FD3354CDA}"/>
              </a:ext>
            </a:extLst>
          </p:cNvPr>
          <p:cNvSpPr>
            <a:spLocks noGrp="1"/>
          </p:cNvSpPr>
          <p:nvPr>
            <p:ph type="sldNum" sz="quarter" idx="12"/>
          </p:nvPr>
        </p:nvSpPr>
        <p:spPr/>
        <p:txBody>
          <a:bodyPr/>
          <a:lstStyle/>
          <a:p>
            <a:fld id="{039D9172-DCCC-4443-8D5D-6014BB527E2C}" type="slidenum">
              <a:rPr kumimoji="1" lang="zh-CN" altLang="en-US" smtClean="0"/>
              <a:t>24</a:t>
            </a:fld>
            <a:endParaRPr kumimoji="1" lang="zh-CN" altLang="en-US"/>
          </a:p>
        </p:txBody>
      </p:sp>
      <p:sp>
        <p:nvSpPr>
          <p:cNvPr id="5" name="文本框 4">
            <a:extLst>
              <a:ext uri="{FF2B5EF4-FFF2-40B4-BE49-F238E27FC236}">
                <a16:creationId xmlns:a16="http://schemas.microsoft.com/office/drawing/2014/main" id="{21C483EA-E8D5-8824-DFF2-941C365DC3B3}"/>
              </a:ext>
            </a:extLst>
          </p:cNvPr>
          <p:cNvSpPr txBox="1"/>
          <p:nvPr/>
        </p:nvSpPr>
        <p:spPr>
          <a:xfrm>
            <a:off x="893803" y="416137"/>
            <a:ext cx="10668278" cy="4678204"/>
          </a:xfrm>
          <a:prstGeom prst="rect">
            <a:avLst/>
          </a:prstGeom>
          <a:noFill/>
        </p:spPr>
        <p:txBody>
          <a:bodyPr wrap="square" rtlCol="0">
            <a:spAutoFit/>
          </a:bodyPr>
          <a:lstStyle/>
          <a:p>
            <a:r>
              <a:rPr lang="zh-CN" altLang="en-US" sz="2800" dirty="0"/>
              <a:t>泛化能力</a:t>
            </a:r>
            <a:endParaRPr lang="en-US" altLang="zh-CN" sz="2800" dirty="0"/>
          </a:p>
          <a:p>
            <a:endParaRPr lang="en-US" altLang="zh-CN" sz="2800" dirty="0"/>
          </a:p>
          <a:p>
            <a:r>
              <a:rPr lang="zh-CN" altLang="en-US" sz="2200" dirty="0"/>
              <a:t>泛化能力</a:t>
            </a:r>
            <a:r>
              <a:rPr lang="zh-CN" altLang="en-US" sz="2200" dirty="0">
                <a:sym typeface="Wingdings" pitchFamily="2" charset="2"/>
              </a:rPr>
              <a:t>：这里指语言和模型对新场景的适应能力。</a:t>
            </a:r>
            <a:endParaRPr lang="en-US" altLang="zh-CN" sz="2200" dirty="0"/>
          </a:p>
          <a:p>
            <a:endParaRPr lang="en-US" altLang="zh-CN" sz="2200" dirty="0"/>
          </a:p>
          <a:p>
            <a:r>
              <a:rPr lang="zh-CN" altLang="en-US" sz="2200" dirty="0"/>
              <a:t>环境上的泛化</a:t>
            </a:r>
            <a:endParaRPr lang="en-US" altLang="zh-CN" sz="2200" dirty="0"/>
          </a:p>
          <a:p>
            <a:pPr marL="800100" lvl="1" indent="-342900">
              <a:buFont typeface="Arial" panose="020B0604020202020204" pitchFamily="34" charset="0"/>
              <a:buChar char="•"/>
            </a:pPr>
            <a:r>
              <a:rPr lang="zh-CN" altLang="en-US" sz="2200" dirty="0"/>
              <a:t>在某个任务上训练得到的语言在其他任务上应用，任务表现可以衡量语言的泛化能力。</a:t>
            </a:r>
            <a:endParaRPr lang="en-US" altLang="zh-CN" sz="2200" dirty="0"/>
          </a:p>
          <a:p>
            <a:pPr marL="800100" lvl="1" indent="-342900">
              <a:buFont typeface="Arial" panose="020B0604020202020204" pitchFamily="34" charset="0"/>
              <a:buChar char="•"/>
            </a:pPr>
            <a:r>
              <a:rPr lang="zh-CN" altLang="en-US" sz="2200" dirty="0"/>
              <a:t>在任务中，让语言生成模块描述之前未见过的特征的组合，任务表现可以衡量语言的泛化能力。</a:t>
            </a:r>
            <a:endParaRPr lang="en-US" altLang="zh-CN" sz="2200" dirty="0"/>
          </a:p>
          <a:p>
            <a:endParaRPr lang="en-US" altLang="zh-CN" sz="2200" dirty="0"/>
          </a:p>
          <a:p>
            <a:r>
              <a:rPr lang="zh-CN" altLang="en-US" sz="2200" dirty="0"/>
              <a:t>智能体之间的泛化</a:t>
            </a:r>
            <a:endParaRPr lang="en-US" altLang="zh-CN" sz="2200" dirty="0"/>
          </a:p>
          <a:p>
            <a:pPr marL="800100" lvl="1" indent="-342900">
              <a:buFont typeface="Arial" panose="020B0604020202020204" pitchFamily="34" charset="0"/>
              <a:buChar char="•"/>
            </a:pPr>
            <a:r>
              <a:rPr lang="zh-CN" altLang="en-US" sz="2200" dirty="0"/>
              <a:t>训练得到的智能体能否只通过少量的训练，和之前未见的智能体完成对话。甚至，是否能通过少量的自然语言的监督信号训练，和人类完成对话。</a:t>
            </a:r>
            <a:endParaRPr lang="en-US" altLang="zh-CN" sz="2200" dirty="0"/>
          </a:p>
        </p:txBody>
      </p:sp>
    </p:spTree>
    <p:extLst>
      <p:ext uri="{BB962C8B-B14F-4D97-AF65-F5344CB8AC3E}">
        <p14:creationId xmlns:p14="http://schemas.microsoft.com/office/powerpoint/2010/main" val="2495954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E0F0E11-ED30-0413-154B-8D1E2F662A53}"/>
              </a:ext>
            </a:extLst>
          </p:cNvPr>
          <p:cNvSpPr txBox="1"/>
          <p:nvPr/>
        </p:nvSpPr>
        <p:spPr>
          <a:xfrm>
            <a:off x="1054100" y="660400"/>
            <a:ext cx="1620957" cy="523220"/>
          </a:xfrm>
          <a:prstGeom prst="rect">
            <a:avLst/>
          </a:prstGeom>
          <a:noFill/>
        </p:spPr>
        <p:txBody>
          <a:bodyPr wrap="none" rtlCol="0">
            <a:spAutoFit/>
          </a:bodyPr>
          <a:lstStyle/>
          <a:p>
            <a:r>
              <a:rPr kumimoji="1" lang="zh-CN" altLang="en-US" sz="2800" dirty="0"/>
              <a:t>问题分析</a:t>
            </a:r>
          </a:p>
        </p:txBody>
      </p:sp>
      <p:sp>
        <p:nvSpPr>
          <p:cNvPr id="7" name="文本框 6">
            <a:extLst>
              <a:ext uri="{FF2B5EF4-FFF2-40B4-BE49-F238E27FC236}">
                <a16:creationId xmlns:a16="http://schemas.microsoft.com/office/drawing/2014/main" id="{3CA8AFA8-E46A-E1F5-117A-CF3DD2117E23}"/>
              </a:ext>
            </a:extLst>
          </p:cNvPr>
          <p:cNvSpPr txBox="1"/>
          <p:nvPr/>
        </p:nvSpPr>
        <p:spPr>
          <a:xfrm>
            <a:off x="649575" y="1183620"/>
            <a:ext cx="10488325" cy="5509200"/>
          </a:xfrm>
          <a:prstGeom prst="rect">
            <a:avLst/>
          </a:prstGeom>
          <a:noFill/>
        </p:spPr>
        <p:txBody>
          <a:bodyPr wrap="square" rtlCol="0">
            <a:spAutoFit/>
          </a:bodyPr>
          <a:lstStyle/>
          <a:p>
            <a:endParaRPr kumimoji="1" lang="en-US" altLang="zh-CN" sz="2200" dirty="0"/>
          </a:p>
          <a:p>
            <a:pPr marL="742950" lvl="1" indent="-285750">
              <a:buFont typeface="Arial" panose="020B0604020202020204" pitchFamily="34" charset="0"/>
              <a:buChar char="•"/>
            </a:pPr>
            <a:r>
              <a:rPr kumimoji="1" lang="zh-CN" altLang="en-US" sz="2200" dirty="0"/>
              <a:t>现有的涌现语言的工作大多数用于描述静态交互环境难以满足动态交互环境的需求：</a:t>
            </a:r>
            <a:endParaRPr kumimoji="1" lang="en-US" altLang="zh-CN" sz="2200" dirty="0"/>
          </a:p>
          <a:p>
            <a:pPr marL="1200150" lvl="2" indent="-285750">
              <a:buFont typeface="Arial" panose="020B0604020202020204" pitchFamily="34" charset="0"/>
              <a:buChar char="•"/>
            </a:pPr>
            <a:r>
              <a:rPr lang="zh-CN" altLang="en-US" sz="2200" dirty="0">
                <a:sym typeface="+mn-ea"/>
              </a:rPr>
              <a:t>现有的工作集中于静态环境中，智能体对环境的观测信息没有发生变化。但是对于动态场景，语言不仅需要描述动态的环境信息，还需要描述复杂的交互意图：</a:t>
            </a:r>
            <a:endParaRPr lang="en-US" altLang="zh-CN" sz="2200" dirty="0">
              <a:sym typeface="+mn-ea"/>
            </a:endParaRPr>
          </a:p>
          <a:p>
            <a:pPr marL="1657350" lvl="3" indent="-285750">
              <a:buFont typeface="Arial" panose="020B0604020202020204" pitchFamily="34" charset="0"/>
              <a:buChar char="•"/>
            </a:pPr>
            <a:r>
              <a:rPr lang="zh-CN" altLang="en-US" sz="2200" dirty="0">
                <a:sym typeface="+mn-ea"/>
              </a:rPr>
              <a:t>比如：向前直行，遇到桌子时右转。</a:t>
            </a:r>
            <a:endParaRPr lang="en-US" altLang="zh-CN" sz="2200" dirty="0">
              <a:sym typeface="+mn-ea"/>
            </a:endParaRPr>
          </a:p>
          <a:p>
            <a:pPr marL="1657350" lvl="3" indent="-285750">
              <a:buFont typeface="Arial" panose="020B0604020202020204" pitchFamily="34" charset="0"/>
              <a:buChar char="•"/>
            </a:pPr>
            <a:endParaRPr kumimoji="1" lang="en-US" altLang="zh-CN" sz="2200" dirty="0"/>
          </a:p>
          <a:p>
            <a:pPr marL="1200150" lvl="2" indent="-285750">
              <a:buFont typeface="Arial" panose="020B0604020202020204" pitchFamily="34" charset="0"/>
              <a:buChar char="•"/>
            </a:pPr>
            <a:r>
              <a:rPr kumimoji="1" lang="zh-CN" altLang="en-US" sz="2200" dirty="0"/>
              <a:t>目前多轮对话的交互中</a:t>
            </a:r>
            <a:r>
              <a:rPr kumimoji="1" lang="en-US" altLang="zh-CN" sz="2200" dirty="0"/>
              <a:t>reward</a:t>
            </a:r>
            <a:r>
              <a:rPr kumimoji="1" lang="zh-CN" altLang="en-US" sz="2200" dirty="0"/>
              <a:t>是任务级别的，导致奖励稀疏。但由于任务环境是静态的，因此可以达到较好的表现。但是对于动态环境，任务级别的奖励过于稀疏，不足以达成任务。因此需要设计对话轮次级别的奖励。</a:t>
            </a:r>
            <a:endParaRPr kumimoji="1" lang="en-US" altLang="zh-CN" sz="2200" dirty="0"/>
          </a:p>
          <a:p>
            <a:pPr marL="1200150" lvl="2" indent="-285750">
              <a:buFont typeface="Arial" panose="020B0604020202020204" pitchFamily="34" charset="0"/>
              <a:buChar char="•"/>
            </a:pPr>
            <a:endParaRPr kumimoji="1" lang="en-US" altLang="zh-CN" sz="2200" dirty="0"/>
          </a:p>
          <a:p>
            <a:pPr marL="1200150" lvl="2" indent="-285750">
              <a:buFont typeface="Arial" panose="020B0604020202020204" pitchFamily="34" charset="0"/>
              <a:buChar char="•"/>
            </a:pPr>
            <a:r>
              <a:rPr kumimoji="1" lang="zh-CN" altLang="en-US" sz="2200" dirty="0"/>
              <a:t>由于是在动态环境下，之前的可解释方法不能直接用于解释动态环境下生成的语言。</a:t>
            </a:r>
            <a:endParaRPr kumimoji="1" lang="en-US" altLang="zh-CN" sz="2200" dirty="0"/>
          </a:p>
          <a:p>
            <a:pPr lvl="3"/>
            <a:endParaRPr lang="en-US" altLang="zh-CN" sz="2200" dirty="0">
              <a:sym typeface="+mn-ea"/>
            </a:endParaRPr>
          </a:p>
          <a:p>
            <a:pPr marL="742950" lvl="1" indent="-285750">
              <a:buFont typeface="Arial" panose="020B0604020202020204" pitchFamily="34" charset="0"/>
              <a:buChar char="•"/>
            </a:pPr>
            <a:endParaRPr kumimoji="1" lang="en-US" altLang="zh-CN" sz="2200" dirty="0"/>
          </a:p>
        </p:txBody>
      </p:sp>
      <p:sp>
        <p:nvSpPr>
          <p:cNvPr id="8" name="灯片编号占位符 7">
            <a:extLst>
              <a:ext uri="{FF2B5EF4-FFF2-40B4-BE49-F238E27FC236}">
                <a16:creationId xmlns:a16="http://schemas.microsoft.com/office/drawing/2014/main" id="{5708E559-2153-99D9-0EEF-2FFAC377EF1B}"/>
              </a:ext>
            </a:extLst>
          </p:cNvPr>
          <p:cNvSpPr>
            <a:spLocks noGrp="1"/>
          </p:cNvSpPr>
          <p:nvPr>
            <p:ph type="sldNum" sz="quarter" idx="12"/>
          </p:nvPr>
        </p:nvSpPr>
        <p:spPr/>
        <p:txBody>
          <a:bodyPr/>
          <a:lstStyle/>
          <a:p>
            <a:fld id="{039D9172-DCCC-4443-8D5D-6014BB527E2C}" type="slidenum">
              <a:rPr kumimoji="1" lang="zh-CN" altLang="en-US" smtClean="0"/>
              <a:t>25</a:t>
            </a:fld>
            <a:endParaRPr kumimoji="1" lang="zh-CN" altLang="en-US"/>
          </a:p>
        </p:txBody>
      </p:sp>
    </p:spTree>
    <p:extLst>
      <p:ext uri="{BB962C8B-B14F-4D97-AF65-F5344CB8AC3E}">
        <p14:creationId xmlns:p14="http://schemas.microsoft.com/office/powerpoint/2010/main" val="21606793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3ECEADD-124C-A615-EC30-0BB8FFDC6D85}"/>
              </a:ext>
            </a:extLst>
          </p:cNvPr>
          <p:cNvSpPr>
            <a:spLocks noGrp="1"/>
          </p:cNvSpPr>
          <p:nvPr>
            <p:ph idx="1"/>
          </p:nvPr>
        </p:nvSpPr>
        <p:spPr>
          <a:xfrm>
            <a:off x="838200" y="1226633"/>
            <a:ext cx="10515600" cy="4035929"/>
          </a:xfrm>
        </p:spPr>
        <p:txBody>
          <a:bodyPr>
            <a:normAutofit/>
          </a:bodyPr>
          <a:lstStyle/>
          <a:p>
            <a:pPr marL="0" indent="0">
              <a:buNone/>
            </a:pPr>
            <a:endParaRPr kumimoji="1" lang="en-US" altLang="zh-CN" sz="2200" dirty="0"/>
          </a:p>
          <a:p>
            <a:pPr marL="0" indent="0">
              <a:buNone/>
            </a:pPr>
            <a:r>
              <a:rPr kumimoji="1" lang="zh-CN" altLang="en-US" sz="2200" dirty="0"/>
              <a:t>本文目的在于研究一种基于涌现语言的智能体对话技术，实现多个智能体在动态环境中的多轮交互</a:t>
            </a:r>
            <a:endParaRPr kumimoji="1" lang="en-US" altLang="zh-CN" sz="2200" dirty="0"/>
          </a:p>
          <a:p>
            <a:pPr marL="0" indent="0">
              <a:buNone/>
            </a:pPr>
            <a:endParaRPr kumimoji="1" lang="en-US" altLang="zh-CN" sz="2200" dirty="0"/>
          </a:p>
          <a:p>
            <a:pPr marL="0" indent="0">
              <a:buNone/>
            </a:pPr>
            <a:r>
              <a:rPr kumimoji="1" lang="zh-CN" altLang="en-US" sz="2200" dirty="0"/>
              <a:t>技术挑战 </a:t>
            </a:r>
            <a:endParaRPr kumimoji="1" lang="en-US" altLang="zh-CN" sz="2200" dirty="0"/>
          </a:p>
          <a:p>
            <a:r>
              <a:rPr kumimoji="1" lang="zh-CN" altLang="en-US" sz="2200" dirty="0"/>
              <a:t>动态环境的描述和交互意图的表达。</a:t>
            </a:r>
            <a:endParaRPr kumimoji="1" lang="en-US" altLang="zh-CN" sz="2200" dirty="0"/>
          </a:p>
          <a:p>
            <a:r>
              <a:rPr kumimoji="1" lang="zh-CN" altLang="en-US" sz="2200" dirty="0"/>
              <a:t>参与交互的智能体如何通过合作交互，促进语言的自动涌现 （具体表现在奖励的设置上）。</a:t>
            </a:r>
            <a:endParaRPr kumimoji="1" lang="en-US" altLang="zh-CN" sz="2200" dirty="0"/>
          </a:p>
          <a:p>
            <a:r>
              <a:rPr kumimoji="1" lang="zh-CN" altLang="en-US" sz="2200" dirty="0"/>
              <a:t>生成语言的可解释性。</a:t>
            </a:r>
          </a:p>
        </p:txBody>
      </p:sp>
      <p:sp>
        <p:nvSpPr>
          <p:cNvPr id="4" name="灯片编号占位符 3">
            <a:extLst>
              <a:ext uri="{FF2B5EF4-FFF2-40B4-BE49-F238E27FC236}">
                <a16:creationId xmlns:a16="http://schemas.microsoft.com/office/drawing/2014/main" id="{30686CA1-BF0E-93B1-7429-868BCB8ED20A}"/>
              </a:ext>
            </a:extLst>
          </p:cNvPr>
          <p:cNvSpPr>
            <a:spLocks noGrp="1"/>
          </p:cNvSpPr>
          <p:nvPr>
            <p:ph type="sldNum" sz="quarter" idx="12"/>
          </p:nvPr>
        </p:nvSpPr>
        <p:spPr/>
        <p:txBody>
          <a:bodyPr/>
          <a:lstStyle/>
          <a:p>
            <a:fld id="{039D9172-DCCC-4443-8D5D-6014BB527E2C}" type="slidenum">
              <a:rPr kumimoji="1" lang="zh-CN" altLang="en-US" smtClean="0"/>
              <a:t>26</a:t>
            </a:fld>
            <a:endParaRPr kumimoji="1" lang="zh-CN" altLang="en-US"/>
          </a:p>
        </p:txBody>
      </p:sp>
      <p:sp>
        <p:nvSpPr>
          <p:cNvPr id="7" name="文本框 6">
            <a:extLst>
              <a:ext uri="{FF2B5EF4-FFF2-40B4-BE49-F238E27FC236}">
                <a16:creationId xmlns:a16="http://schemas.microsoft.com/office/drawing/2014/main" id="{5269ECC3-3041-BDB2-6A5F-1448D721146C}"/>
              </a:ext>
            </a:extLst>
          </p:cNvPr>
          <p:cNvSpPr txBox="1"/>
          <p:nvPr/>
        </p:nvSpPr>
        <p:spPr>
          <a:xfrm>
            <a:off x="696912" y="680392"/>
            <a:ext cx="2339102" cy="461665"/>
          </a:xfrm>
          <a:prstGeom prst="rect">
            <a:avLst/>
          </a:prstGeom>
          <a:noFill/>
        </p:spPr>
        <p:txBody>
          <a:bodyPr wrap="none" rtlCol="0">
            <a:spAutoFit/>
          </a:bodyPr>
          <a:lstStyle/>
          <a:p>
            <a:r>
              <a:rPr kumimoji="1" lang="zh-CN" altLang="en-US" sz="2400" dirty="0"/>
              <a:t>研究内容及意义</a:t>
            </a:r>
          </a:p>
        </p:txBody>
      </p:sp>
    </p:spTree>
    <p:extLst>
      <p:ext uri="{BB962C8B-B14F-4D97-AF65-F5344CB8AC3E}">
        <p14:creationId xmlns:p14="http://schemas.microsoft.com/office/powerpoint/2010/main" val="125928590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64EEC13C-91CE-C5C0-5AEF-3A10F8417E2E}"/>
              </a:ext>
            </a:extLst>
          </p:cNvPr>
          <p:cNvSpPr>
            <a:spLocks noGrp="1"/>
          </p:cNvSpPr>
          <p:nvPr>
            <p:ph type="sldNum" sz="quarter" idx="12"/>
          </p:nvPr>
        </p:nvSpPr>
        <p:spPr/>
        <p:txBody>
          <a:bodyPr/>
          <a:lstStyle/>
          <a:p>
            <a:fld id="{039D9172-DCCC-4443-8D5D-6014BB527E2C}" type="slidenum">
              <a:rPr kumimoji="1" lang="zh-CN" altLang="en-US" smtClean="0"/>
              <a:t>27</a:t>
            </a:fld>
            <a:endParaRPr kumimoji="1" lang="zh-CN" altLang="en-US"/>
          </a:p>
        </p:txBody>
      </p:sp>
      <p:sp>
        <p:nvSpPr>
          <p:cNvPr id="5" name="文本框 4">
            <a:extLst>
              <a:ext uri="{FF2B5EF4-FFF2-40B4-BE49-F238E27FC236}">
                <a16:creationId xmlns:a16="http://schemas.microsoft.com/office/drawing/2014/main" id="{9DBA4D58-1F52-6FF7-E772-14532D4D0425}"/>
              </a:ext>
            </a:extLst>
          </p:cNvPr>
          <p:cNvSpPr txBox="1"/>
          <p:nvPr/>
        </p:nvSpPr>
        <p:spPr>
          <a:xfrm>
            <a:off x="1054100" y="660400"/>
            <a:ext cx="2339102" cy="461665"/>
          </a:xfrm>
          <a:prstGeom prst="rect">
            <a:avLst/>
          </a:prstGeom>
          <a:noFill/>
        </p:spPr>
        <p:txBody>
          <a:bodyPr wrap="none" rtlCol="0">
            <a:spAutoFit/>
          </a:bodyPr>
          <a:lstStyle/>
          <a:p>
            <a:r>
              <a:rPr kumimoji="1" lang="zh-CN" altLang="en-US" sz="2400" dirty="0"/>
              <a:t>研究内容及意义</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EAAFAAEC-8307-AA6C-01E3-1E849EC2F91A}"/>
                  </a:ext>
                </a:extLst>
              </p:cNvPr>
              <p:cNvSpPr txBox="1"/>
              <p:nvPr/>
            </p:nvSpPr>
            <p:spPr>
              <a:xfrm>
                <a:off x="1858780" y="1334124"/>
                <a:ext cx="8863315" cy="2800767"/>
              </a:xfrm>
              <a:prstGeom prst="rect">
                <a:avLst/>
              </a:prstGeom>
              <a:noFill/>
            </p:spPr>
            <p:txBody>
              <a:bodyPr wrap="square" rtlCol="0">
                <a:spAutoFit/>
              </a:bodyPr>
              <a:lstStyle/>
              <a:p>
                <a:r>
                  <a:rPr kumimoji="1" lang="zh-CN" altLang="en-US" sz="2200" dirty="0"/>
                  <a:t>动态环境下的多智能体交互：</a:t>
                </a:r>
                <a:endParaRPr kumimoji="1" lang="en-US" altLang="zh-CN" sz="2200" dirty="0">
                  <a:highlight>
                    <a:srgbClr val="FFFF00"/>
                  </a:highlight>
                </a:endParaRPr>
              </a:p>
              <a:p>
                <a:endParaRPr kumimoji="1" lang="en-US" altLang="zh-CN" sz="2200" dirty="0"/>
              </a:p>
              <a:p>
                <a:pPr marL="742950" lvl="1" indent="-285750">
                  <a:buFont typeface="Arial" panose="020B0604020202020204" pitchFamily="34" charset="0"/>
                  <a:buChar char="•"/>
                </a:pPr>
                <a14:m>
                  <m:oMath xmlns:m="http://schemas.openxmlformats.org/officeDocument/2006/math">
                    <m:r>
                      <a:rPr kumimoji="1" lang="en-US" altLang="zh-CN" sz="2200" b="0" i="1" smtClean="0">
                        <a:latin typeface="Cambria Math" panose="02040503050406030204" pitchFamily="18" charset="0"/>
                      </a:rPr>
                      <m:t>𝑛</m:t>
                    </m:r>
                  </m:oMath>
                </a14:m>
                <a:r>
                  <a:rPr kumimoji="1" lang="zh-CN" altLang="en-US" sz="2200" dirty="0"/>
                  <a:t>个智能体，以及环境</a:t>
                </a:r>
                <a14:m>
                  <m:oMath xmlns:m="http://schemas.openxmlformats.org/officeDocument/2006/math">
                    <m:r>
                      <a:rPr kumimoji="1" lang="en-US" altLang="zh-CN" sz="2200" b="0" i="1" smtClean="0">
                        <a:latin typeface="Cambria Math" panose="02040503050406030204" pitchFamily="18" charset="0"/>
                      </a:rPr>
                      <m:t>𝐸</m:t>
                    </m:r>
                  </m:oMath>
                </a14:m>
                <a:r>
                  <a:rPr kumimoji="1" lang="zh-CN" altLang="en-US" sz="2200" b="0" dirty="0"/>
                  <a:t>。</a:t>
                </a:r>
                <a:endParaRPr kumimoji="1" lang="en-US" altLang="zh-CN" sz="2200" b="0" dirty="0"/>
              </a:p>
              <a:p>
                <a:pPr marL="742950" lvl="1" indent="-285750">
                  <a:buFont typeface="Arial" panose="020B0604020202020204" pitchFamily="34" charset="0"/>
                  <a:buChar char="•"/>
                </a:pPr>
                <a:r>
                  <a:rPr kumimoji="1" lang="zh-CN" altLang="en-US" sz="2200" dirty="0"/>
                  <a:t>每个智能体有动作</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𝐴</m:t>
                        </m:r>
                      </m:e>
                      <m:sub>
                        <m:r>
                          <a:rPr kumimoji="1" lang="en-US" altLang="zh-CN" sz="2200" b="0" i="1" smtClean="0">
                            <a:latin typeface="Cambria Math" panose="02040503050406030204" pitchFamily="18" charset="0"/>
                          </a:rPr>
                          <m:t>𝑖</m:t>
                        </m:r>
                      </m:sub>
                    </m:sSub>
                    <m:r>
                      <a:rPr kumimoji="1" lang="en-US" altLang="zh-CN" sz="2200" b="0" i="1" smtClean="0">
                        <a:latin typeface="Cambria Math" panose="02040503050406030204" pitchFamily="18" charset="0"/>
                      </a:rPr>
                      <m:t>=(</m:t>
                    </m:r>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𝑢</m:t>
                        </m:r>
                      </m:e>
                      <m:sub>
                        <m:r>
                          <a:rPr kumimoji="1" lang="en-US" altLang="zh-CN" sz="2200" b="0" i="1" smtClean="0">
                            <a:latin typeface="Cambria Math" panose="02040503050406030204" pitchFamily="18" charset="0"/>
                          </a:rPr>
                          <m:t>𝑖</m:t>
                        </m:r>
                      </m:sub>
                    </m:sSub>
                    <m:r>
                      <a:rPr kumimoji="1" lang="en-US" altLang="zh-CN" sz="2200" b="0" i="1" smtClean="0">
                        <a:latin typeface="Cambria Math" panose="02040503050406030204" pitchFamily="18" charset="0"/>
                      </a:rPr>
                      <m:t>, </m:t>
                    </m:r>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𝑖</m:t>
                        </m:r>
                      </m:sub>
                    </m:sSub>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 </m:t>
                    </m:r>
                    <m:r>
                      <a:rPr kumimoji="1" lang="en-US" altLang="zh-CN" sz="2200" b="0" i="1" smtClean="0">
                        <a:latin typeface="Cambria Math" panose="02040503050406030204" pitchFamily="18" charset="0"/>
                      </a:rPr>
                      <m:t>𝑖</m:t>
                    </m:r>
                    <m:r>
                      <a:rPr kumimoji="1" lang="en-US" altLang="zh-CN" sz="2200" b="0" i="1" smtClean="0">
                        <a:latin typeface="Cambria Math" panose="02040503050406030204" pitchFamily="18" charset="0"/>
                      </a:rPr>
                      <m:t>=1, 2, .., </m:t>
                    </m:r>
                    <m:r>
                      <a:rPr kumimoji="1" lang="en-US" altLang="zh-CN" sz="2200" b="0" i="1" smtClean="0">
                        <a:latin typeface="Cambria Math" panose="02040503050406030204" pitchFamily="18" charset="0"/>
                      </a:rPr>
                      <m:t>𝑛</m:t>
                    </m:r>
                  </m:oMath>
                </a14:m>
                <a:r>
                  <a:rPr kumimoji="1" lang="zh-CN" altLang="en-US" sz="2200" b="0" dirty="0"/>
                  <a:t>，其中：</a:t>
                </a:r>
                <a:endParaRPr kumimoji="1" lang="en-US" altLang="zh-CN" sz="2200" b="0" dirty="0"/>
              </a:p>
              <a:p>
                <a:pPr marL="1200150" lvl="2" indent="-285750">
                  <a:buFont typeface="Arial" panose="020B0604020202020204" pitchFamily="34" charset="0"/>
                  <a:buChar char="•"/>
                </a:pPr>
                <a:r>
                  <a:rPr kumimoji="1" lang="zh-CN" altLang="en-US" sz="2200" dirty="0"/>
                  <a:t>对</a:t>
                </a:r>
                <a:r>
                  <a:rPr kumimoji="1" lang="zh-CN" altLang="en-US" sz="2200" b="0" dirty="0"/>
                  <a:t>环境的动作</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𝑢</m:t>
                        </m:r>
                      </m:e>
                      <m:sub>
                        <m:r>
                          <a:rPr kumimoji="1" lang="en-US" altLang="zh-CN" sz="2200" b="0" i="1" smtClean="0">
                            <a:latin typeface="Cambria Math" panose="02040503050406030204" pitchFamily="18" charset="0"/>
                          </a:rPr>
                          <m:t>𝑖</m:t>
                        </m:r>
                      </m:sub>
                    </m:sSub>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𝑈</m:t>
                    </m:r>
                  </m:oMath>
                </a14:m>
                <a:endParaRPr kumimoji="1" lang="en-US" altLang="zh-CN" sz="2200" b="0" dirty="0"/>
              </a:p>
              <a:p>
                <a:pPr marL="1200150" lvl="2" indent="-285750">
                  <a:buFont typeface="Arial" panose="020B0604020202020204" pitchFamily="34" charset="0"/>
                  <a:buChar char="•"/>
                </a:pPr>
                <a:r>
                  <a:rPr kumimoji="1" lang="zh-CN" altLang="en-US" sz="2200" b="0" dirty="0"/>
                  <a:t>语言动作 </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𝑖</m:t>
                        </m:r>
                      </m:sub>
                    </m:sSub>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𝑀</m:t>
                    </m:r>
                  </m:oMath>
                </a14:m>
                <a:endParaRPr kumimoji="1" lang="en-US" altLang="zh-CN" sz="2200" b="0" dirty="0"/>
              </a:p>
              <a:p>
                <a:pPr marL="742950" lvl="1" indent="-285750">
                  <a:buFont typeface="Arial" panose="020B0604020202020204" pitchFamily="34" charset="0"/>
                  <a:buChar char="•"/>
                </a:pPr>
                <a:r>
                  <a:rPr kumimoji="1" lang="zh-CN" altLang="en-US" sz="2200" b="0" dirty="0"/>
                  <a:t>其中环境动作会直接</a:t>
                </a:r>
                <a:r>
                  <a:rPr kumimoji="1" lang="zh-CN" altLang="en-US" sz="2200" dirty="0"/>
                  <a:t>导致</a:t>
                </a:r>
                <a:r>
                  <a:rPr kumimoji="1" lang="zh-CN" altLang="en-US" sz="2200" b="0" dirty="0"/>
                  <a:t>观测信息</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𝑜</m:t>
                        </m:r>
                      </m:e>
                      <m:sub>
                        <m:r>
                          <a:rPr kumimoji="1" lang="en-US" altLang="zh-CN" sz="2200" b="0" i="1" smtClean="0">
                            <a:latin typeface="Cambria Math" panose="02040503050406030204" pitchFamily="18" charset="0"/>
                          </a:rPr>
                          <m:t>𝑖</m:t>
                        </m:r>
                      </m:sub>
                    </m:sSub>
                  </m:oMath>
                </a14:m>
                <a:r>
                  <a:rPr kumimoji="1" lang="zh-CN" altLang="en-US" sz="2200" b="0" dirty="0"/>
                  <a:t>发生变化。</a:t>
                </a:r>
                <a:endParaRPr kumimoji="1" lang="en-US" altLang="zh-CN" sz="2200" dirty="0"/>
              </a:p>
              <a:p>
                <a:endParaRPr kumimoji="1" lang="en-US" altLang="zh-CN" sz="2200" dirty="0"/>
              </a:p>
            </p:txBody>
          </p:sp>
        </mc:Choice>
        <mc:Fallback>
          <p:sp>
            <p:nvSpPr>
              <p:cNvPr id="6" name="文本框 5">
                <a:extLst>
                  <a:ext uri="{FF2B5EF4-FFF2-40B4-BE49-F238E27FC236}">
                    <a16:creationId xmlns:a16="http://schemas.microsoft.com/office/drawing/2014/main" id="{EAAFAAEC-8307-AA6C-01E3-1E849EC2F91A}"/>
                  </a:ext>
                </a:extLst>
              </p:cNvPr>
              <p:cNvSpPr txBox="1">
                <a:spLocks noRot="1" noChangeAspect="1" noMove="1" noResize="1" noEditPoints="1" noAdjustHandles="1" noChangeArrowheads="1" noChangeShapeType="1" noTextEdit="1"/>
              </p:cNvSpPr>
              <p:nvPr/>
            </p:nvSpPr>
            <p:spPr>
              <a:xfrm>
                <a:off x="1858780" y="1334124"/>
                <a:ext cx="8863315" cy="2800767"/>
              </a:xfrm>
              <a:prstGeom prst="rect">
                <a:avLst/>
              </a:prstGeom>
              <a:blipFill>
                <a:blip r:embed="rId3"/>
                <a:stretch>
                  <a:fillRect l="-858" t="-1810"/>
                </a:stretch>
              </a:blipFill>
            </p:spPr>
            <p:txBody>
              <a:bodyPr/>
              <a:lstStyle/>
              <a:p>
                <a:r>
                  <a:rPr lang="zh-CN" altLang="en-US">
                    <a:noFill/>
                  </a:rPr>
                  <a:t> </a:t>
                </a:r>
              </a:p>
            </p:txBody>
          </p:sp>
        </mc:Fallback>
      </mc:AlternateContent>
      <p:pic>
        <p:nvPicPr>
          <p:cNvPr id="7" name="图片 6" descr="手机屏幕的截图&#10;&#10;描述已自动生成">
            <a:extLst>
              <a:ext uri="{FF2B5EF4-FFF2-40B4-BE49-F238E27FC236}">
                <a16:creationId xmlns:a16="http://schemas.microsoft.com/office/drawing/2014/main" id="{8003BA38-1E5B-3A17-DD3C-391C32530B22}"/>
              </a:ext>
            </a:extLst>
          </p:cNvPr>
          <p:cNvPicPr>
            <a:picLocks noChangeAspect="1"/>
          </p:cNvPicPr>
          <p:nvPr/>
        </p:nvPicPr>
        <p:blipFill>
          <a:blip r:embed="rId4"/>
          <a:stretch>
            <a:fillRect/>
          </a:stretch>
        </p:blipFill>
        <p:spPr>
          <a:xfrm>
            <a:off x="2323462" y="3958056"/>
            <a:ext cx="5624310" cy="2239544"/>
          </a:xfrm>
          <a:prstGeom prst="rect">
            <a:avLst/>
          </a:prstGeom>
        </p:spPr>
      </p:pic>
    </p:spTree>
    <p:extLst>
      <p:ext uri="{BB962C8B-B14F-4D97-AF65-F5344CB8AC3E}">
        <p14:creationId xmlns:p14="http://schemas.microsoft.com/office/powerpoint/2010/main" val="77631029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4E2D8CC-386A-2DC7-BC98-5398DB4B97FE}"/>
              </a:ext>
            </a:extLst>
          </p:cNvPr>
          <p:cNvSpPr txBox="1"/>
          <p:nvPr/>
        </p:nvSpPr>
        <p:spPr>
          <a:xfrm>
            <a:off x="1054100" y="660400"/>
            <a:ext cx="1415772" cy="461665"/>
          </a:xfrm>
          <a:prstGeom prst="rect">
            <a:avLst/>
          </a:prstGeom>
          <a:noFill/>
        </p:spPr>
        <p:txBody>
          <a:bodyPr wrap="none" rtlCol="0">
            <a:spAutoFit/>
          </a:bodyPr>
          <a:lstStyle/>
          <a:p>
            <a:r>
              <a:rPr kumimoji="1" lang="zh-CN" altLang="en-US" sz="2400" dirty="0"/>
              <a:t>前期工作</a:t>
            </a:r>
          </a:p>
        </p:txBody>
      </p:sp>
      <p:sp>
        <p:nvSpPr>
          <p:cNvPr id="8" name="灯片编号占位符 7">
            <a:extLst>
              <a:ext uri="{FF2B5EF4-FFF2-40B4-BE49-F238E27FC236}">
                <a16:creationId xmlns:a16="http://schemas.microsoft.com/office/drawing/2014/main" id="{CFE9B8F1-458F-A3DF-128C-E88C540BD741}"/>
              </a:ext>
            </a:extLst>
          </p:cNvPr>
          <p:cNvSpPr>
            <a:spLocks noGrp="1"/>
          </p:cNvSpPr>
          <p:nvPr>
            <p:ph type="sldNum" sz="quarter" idx="12"/>
          </p:nvPr>
        </p:nvSpPr>
        <p:spPr/>
        <p:txBody>
          <a:bodyPr/>
          <a:lstStyle/>
          <a:p>
            <a:fld id="{039D9172-DCCC-4443-8D5D-6014BB527E2C}" type="slidenum">
              <a:rPr kumimoji="1" lang="zh-CN" altLang="en-US" smtClean="0"/>
              <a:t>28</a:t>
            </a:fld>
            <a:endParaRPr kumimoji="1" lang="zh-CN" altLang="en-US"/>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478D5AD5-6DDB-53E1-2731-5CE84B3C5794}"/>
                  </a:ext>
                </a:extLst>
              </p:cNvPr>
              <p:cNvSpPr txBox="1"/>
              <p:nvPr/>
            </p:nvSpPr>
            <p:spPr>
              <a:xfrm>
                <a:off x="1761986" y="1828800"/>
                <a:ext cx="7204408" cy="3227422"/>
              </a:xfrm>
              <a:prstGeom prst="rect">
                <a:avLst/>
              </a:prstGeom>
              <a:noFill/>
            </p:spPr>
            <p:txBody>
              <a:bodyPr wrap="none" rtlCol="0">
                <a:spAutoFit/>
              </a:bodyPr>
              <a:lstStyle/>
              <a:p>
                <a:r>
                  <a:rPr kumimoji="1" lang="zh-CN" altLang="en-US" sz="2200" dirty="0"/>
                  <a:t>设计了一个导航任务：</a:t>
                </a:r>
                <a:endParaRPr kumimoji="1" lang="en-US" altLang="zh-CN" sz="2200" dirty="0"/>
              </a:p>
              <a:p>
                <a:pPr marL="742950" lvl="1" indent="-285750">
                  <a:buFont typeface="Arial" panose="020B0604020202020204" pitchFamily="34" charset="0"/>
                  <a:buChar char="•"/>
                </a:pPr>
                <a:r>
                  <a:rPr kumimoji="1" lang="zh-CN" altLang="en-US" sz="2200" dirty="0"/>
                  <a:t>包含智能体</a:t>
                </a:r>
                <a:r>
                  <a:rPr kumimoji="1" lang="en-US" altLang="zh-CN" sz="2200" dirty="0"/>
                  <a:t>Tourist</a:t>
                </a:r>
                <a:r>
                  <a:rPr kumimoji="1" lang="zh-CN" altLang="en-US" sz="2200" dirty="0"/>
                  <a:t>和</a:t>
                </a:r>
                <a:r>
                  <a:rPr kumimoji="1" lang="en-US" altLang="zh-CN" sz="2200" dirty="0"/>
                  <a:t>Guide</a:t>
                </a:r>
                <a:r>
                  <a:rPr kumimoji="1" lang="zh-CN" altLang="en-US" sz="2200" dirty="0"/>
                  <a:t>，以及环境</a:t>
                </a:r>
                <a14:m>
                  <m:oMath xmlns:m="http://schemas.openxmlformats.org/officeDocument/2006/math">
                    <m:r>
                      <a:rPr kumimoji="1" lang="en-US" altLang="zh-CN" sz="2200" b="0" i="1" smtClean="0">
                        <a:latin typeface="Cambria Math" panose="02040503050406030204" pitchFamily="18" charset="0"/>
                      </a:rPr>
                      <m:t>𝐸</m:t>
                    </m:r>
                  </m:oMath>
                </a14:m>
                <a:endParaRPr kumimoji="1" lang="en-US" altLang="zh-CN" sz="2200" b="0" dirty="0"/>
              </a:p>
              <a:p>
                <a:pPr marL="742950" lvl="1" indent="-285750">
                  <a:buFont typeface="Arial" panose="020B0604020202020204" pitchFamily="34" charset="0"/>
                  <a:buChar char="•"/>
                </a:pPr>
                <a:r>
                  <a:rPr kumimoji="1" lang="en-US" altLang="zh-CN" sz="2200" dirty="0"/>
                  <a:t>Tourist</a:t>
                </a:r>
                <a:r>
                  <a:rPr kumimoji="1" lang="zh-CN" altLang="en-US" sz="2200" dirty="0"/>
                  <a:t>有动作：</a:t>
                </a:r>
                <a:endParaRPr kumimoji="1" lang="en-US" altLang="zh-CN" sz="2200" dirty="0"/>
              </a:p>
              <a:p>
                <a:pPr marL="1200150" lvl="2" indent="-285750">
                  <a:buFont typeface="Arial" panose="020B0604020202020204" pitchFamily="34" charset="0"/>
                  <a:buChar char="•"/>
                </a:pPr>
                <a:r>
                  <a:rPr kumimoji="1" lang="zh-CN" altLang="en-US" sz="2200" dirty="0"/>
                  <a:t>环境动作 </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𝑢</m:t>
                        </m:r>
                      </m:e>
                      <m:sub>
                        <m:r>
                          <a:rPr kumimoji="1" lang="en-US" altLang="zh-CN" sz="2200" b="0" i="1" smtClean="0">
                            <a:latin typeface="Cambria Math" panose="02040503050406030204" pitchFamily="18" charset="0"/>
                          </a:rPr>
                          <m:t>𝑡</m:t>
                        </m:r>
                      </m:sub>
                    </m:sSub>
                    <m:r>
                      <a:rPr kumimoji="1" lang="en-US" altLang="zh-CN" sz="2200" b="0" i="1" smtClean="0">
                        <a:latin typeface="Cambria Math" panose="02040503050406030204" pitchFamily="18" charset="0"/>
                      </a:rPr>
                      <m:t>∈ </m:t>
                    </m:r>
                    <m:r>
                      <m:rPr>
                        <m:lit/>
                      </m:rP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𝑙𝑒𝑓𝑡</m:t>
                    </m:r>
                    <m:r>
                      <a:rPr kumimoji="1" lang="en-US" altLang="zh-CN" sz="2200" b="0" i="1" smtClean="0">
                        <a:latin typeface="Cambria Math" panose="02040503050406030204" pitchFamily="18" charset="0"/>
                      </a:rPr>
                      <m:t>, </m:t>
                    </m:r>
                    <m:r>
                      <a:rPr kumimoji="1" lang="en-US" altLang="zh-CN" sz="2200" b="0" i="1" smtClean="0">
                        <a:latin typeface="Cambria Math" panose="02040503050406030204" pitchFamily="18" charset="0"/>
                      </a:rPr>
                      <m:t>𝑟𝑖𝑔h𝑡</m:t>
                    </m:r>
                    <m:r>
                      <a:rPr kumimoji="1" lang="en-US" altLang="zh-CN" sz="2200" b="0" i="1" smtClean="0">
                        <a:latin typeface="Cambria Math" panose="02040503050406030204" pitchFamily="18" charset="0"/>
                      </a:rPr>
                      <m:t>, </m:t>
                    </m:r>
                    <m:r>
                      <a:rPr kumimoji="1" lang="en-US" altLang="zh-CN" sz="2200" b="0" i="1" smtClean="0">
                        <a:latin typeface="Cambria Math" panose="02040503050406030204" pitchFamily="18" charset="0"/>
                      </a:rPr>
                      <m:t>𝑢𝑝</m:t>
                    </m:r>
                    <m:r>
                      <a:rPr kumimoji="1" lang="en-US" altLang="zh-CN" sz="2200" b="0" i="1" smtClean="0">
                        <a:latin typeface="Cambria Math" panose="02040503050406030204" pitchFamily="18" charset="0"/>
                      </a:rPr>
                      <m:t>, </m:t>
                    </m:r>
                    <m:r>
                      <a:rPr kumimoji="1" lang="en-US" altLang="zh-CN" sz="2200" b="0" i="1" smtClean="0">
                        <a:latin typeface="Cambria Math" panose="02040503050406030204" pitchFamily="18" charset="0"/>
                      </a:rPr>
                      <m:t>𝑑𝑜𝑤𝑛</m:t>
                    </m:r>
                    <m:r>
                      <a:rPr kumimoji="1" lang="en-US" altLang="zh-CN" sz="2200" b="0" i="1" smtClean="0">
                        <a:latin typeface="Cambria Math" panose="02040503050406030204" pitchFamily="18" charset="0"/>
                      </a:rPr>
                      <m:t>, </m:t>
                    </m:r>
                    <m:r>
                      <a:rPr kumimoji="1" lang="en-US" altLang="zh-CN" sz="2200" b="0" i="1" smtClean="0">
                        <a:latin typeface="Cambria Math" panose="02040503050406030204" pitchFamily="18" charset="0"/>
                      </a:rPr>
                      <m:t>𝑓𝑜𝑟𝑤𝑎𝑟𝑑</m:t>
                    </m:r>
                    <m:r>
                      <m:rPr>
                        <m:lit/>
                      </m:rPr>
                      <a:rPr kumimoji="1" lang="en-US" altLang="zh-CN" sz="2200" b="0" i="1" smtClean="0">
                        <a:latin typeface="Cambria Math" panose="02040503050406030204" pitchFamily="18" charset="0"/>
                      </a:rPr>
                      <m:t>}</m:t>
                    </m:r>
                  </m:oMath>
                </a14:m>
                <a:endParaRPr kumimoji="1" lang="en-US" altLang="zh-CN" sz="2200" dirty="0"/>
              </a:p>
              <a:p>
                <a:pPr marL="1200150" lvl="2" indent="-285750">
                  <a:buFont typeface="Arial" panose="020B0604020202020204" pitchFamily="34" charset="0"/>
                  <a:buChar char="•"/>
                </a:pPr>
                <a:r>
                  <a:rPr kumimoji="1" lang="zh-CN" altLang="en-US" sz="2200" dirty="0"/>
                  <a:t>语言动作 </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𝑡</m:t>
                        </m:r>
                      </m:sub>
                    </m:sSub>
                    <m:r>
                      <a:rPr kumimoji="1" lang="en-US" altLang="zh-CN" sz="2200" b="0" i="1" smtClean="0">
                        <a:latin typeface="Cambria Math" panose="02040503050406030204" pitchFamily="18" charset="0"/>
                      </a:rPr>
                      <m:t>=</m:t>
                    </m:r>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𝑣</m:t>
                        </m:r>
                      </m:e>
                      <m:sub>
                        <m:r>
                          <a:rPr kumimoji="1" lang="en-US" altLang="zh-CN" sz="2200" b="0" i="1" smtClean="0">
                            <a:latin typeface="Cambria Math" panose="02040503050406030204" pitchFamily="18" charset="0"/>
                          </a:rPr>
                          <m:t>1</m:t>
                        </m:r>
                      </m:sub>
                      <m:sup>
                        <m:r>
                          <a:rPr kumimoji="1" lang="en-US" altLang="zh-CN" sz="2200" b="0" i="1" smtClean="0">
                            <a:latin typeface="Cambria Math" panose="02040503050406030204" pitchFamily="18" charset="0"/>
                          </a:rPr>
                          <m:t>𝑡</m:t>
                        </m:r>
                      </m:sup>
                    </m:sSubSup>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𝑣</m:t>
                        </m:r>
                      </m:e>
                      <m:sub>
                        <m:r>
                          <a:rPr kumimoji="1" lang="en-US" altLang="zh-CN" sz="2200" b="0" i="1" smtClean="0">
                            <a:latin typeface="Cambria Math" panose="02040503050406030204" pitchFamily="18" charset="0"/>
                          </a:rPr>
                          <m:t>2</m:t>
                        </m:r>
                      </m:sub>
                      <m:sup>
                        <m:r>
                          <a:rPr kumimoji="1" lang="en-US" altLang="zh-CN" sz="2200" b="0" i="1" smtClean="0">
                            <a:latin typeface="Cambria Math" panose="02040503050406030204" pitchFamily="18" charset="0"/>
                          </a:rPr>
                          <m:t>𝑡</m:t>
                        </m:r>
                      </m:sup>
                    </m:sSubSup>
                    <m:r>
                      <a:rPr kumimoji="1" lang="en-US" altLang="zh-CN" sz="2200" b="0" i="1" smtClean="0">
                        <a:latin typeface="Cambria Math" panose="02040503050406030204" pitchFamily="18" charset="0"/>
                      </a:rPr>
                      <m:t>…</m:t>
                    </m:r>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𝑣</m:t>
                        </m:r>
                      </m:e>
                      <m:sub>
                        <m:r>
                          <a:rPr kumimoji="1" lang="en-US" altLang="zh-CN" sz="2200" b="0" i="1" smtClean="0">
                            <a:latin typeface="Cambria Math" panose="02040503050406030204" pitchFamily="18" charset="0"/>
                          </a:rPr>
                          <m:t>𝑙𝑒𝑛</m:t>
                        </m:r>
                      </m:sub>
                      <m:sup>
                        <m:r>
                          <a:rPr kumimoji="1" lang="en-US" altLang="zh-CN" sz="2200" b="0" i="1" smtClean="0">
                            <a:latin typeface="Cambria Math" panose="02040503050406030204" pitchFamily="18" charset="0"/>
                          </a:rPr>
                          <m:t>𝑡</m:t>
                        </m:r>
                      </m:sup>
                    </m:sSubSup>
                    <m:r>
                      <a:rPr kumimoji="1" lang="en-US" altLang="zh-CN" sz="2200" b="0" i="1" smtClean="0">
                        <a:latin typeface="Cambria Math" panose="02040503050406030204" pitchFamily="18" charset="0"/>
                      </a:rPr>
                      <m:t>, </m:t>
                    </m:r>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𝑣</m:t>
                        </m:r>
                      </m:e>
                      <m:sub>
                        <m:r>
                          <a:rPr kumimoji="1" lang="en-US" altLang="zh-CN" sz="2200" b="0" i="1" smtClean="0">
                            <a:latin typeface="Cambria Math" panose="02040503050406030204" pitchFamily="18" charset="0"/>
                          </a:rPr>
                          <m:t>𝑘</m:t>
                        </m:r>
                      </m:sub>
                      <m:sup>
                        <m:r>
                          <a:rPr kumimoji="1" lang="en-US" altLang="zh-CN" sz="2200" b="0" i="1" smtClean="0">
                            <a:latin typeface="Cambria Math" panose="02040503050406030204" pitchFamily="18" charset="0"/>
                          </a:rPr>
                          <m:t>𝑡</m:t>
                        </m:r>
                      </m:sup>
                    </m:sSubSup>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𝑉</m:t>
                    </m:r>
                  </m:oMath>
                </a14:m>
                <a:r>
                  <a:rPr kumimoji="1" lang="en-US" altLang="zh-CN" sz="2200" dirty="0"/>
                  <a:t>, </a:t>
                </a:r>
                <a14:m>
                  <m:oMath xmlns:m="http://schemas.openxmlformats.org/officeDocument/2006/math">
                    <m:r>
                      <a:rPr kumimoji="1" lang="en-US" altLang="zh-CN" sz="2200" b="0" i="1" smtClean="0">
                        <a:latin typeface="Cambria Math" panose="02040503050406030204" pitchFamily="18" charset="0"/>
                      </a:rPr>
                      <m:t>𝑉</m:t>
                    </m:r>
                  </m:oMath>
                </a14:m>
                <a:r>
                  <a:rPr kumimoji="1" lang="zh-CN" altLang="en-US" sz="2200" b="0" dirty="0"/>
                  <a:t>为词汇表</a:t>
                </a:r>
                <a:endParaRPr kumimoji="1" lang="en-US" altLang="zh-CN" sz="2200" b="0" dirty="0"/>
              </a:p>
              <a:p>
                <a:pPr marL="742950" lvl="1" indent="-285750">
                  <a:buFont typeface="Arial" panose="020B0604020202020204" pitchFamily="34" charset="0"/>
                  <a:buChar char="•"/>
                </a:pPr>
                <a:r>
                  <a:rPr kumimoji="1" lang="en-US" altLang="zh-CN" sz="2200" dirty="0"/>
                  <a:t>Guide</a:t>
                </a:r>
                <a:r>
                  <a:rPr kumimoji="1" lang="zh-CN" altLang="en-US" sz="2200" dirty="0"/>
                  <a:t>有动作：</a:t>
                </a:r>
                <a:endParaRPr kumimoji="1" lang="en-US" altLang="zh-CN" sz="2200" dirty="0"/>
              </a:p>
              <a:p>
                <a:pPr marL="1200150" lvl="2" indent="-285750">
                  <a:buFont typeface="Arial" panose="020B0604020202020204" pitchFamily="34" charset="0"/>
                  <a:buChar char="•"/>
                </a:pPr>
                <a:r>
                  <a:rPr kumimoji="1" lang="zh-CN" altLang="en-US" sz="2200" dirty="0"/>
                  <a:t>环境动作 </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𝑢</m:t>
                        </m:r>
                      </m:e>
                      <m:sub>
                        <m:r>
                          <a:rPr kumimoji="1" lang="en-US" altLang="zh-CN" sz="2200" b="0" i="1" smtClean="0">
                            <a:latin typeface="Cambria Math" panose="02040503050406030204" pitchFamily="18" charset="0"/>
                          </a:rPr>
                          <m:t>𝑔</m:t>
                        </m:r>
                      </m:sub>
                    </m:sSub>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𝑐𝑜𝑛𝑡𝑖𝑛𝑢𝑒</m:t>
                    </m:r>
                    <m:r>
                      <a:rPr kumimoji="1" lang="en-US" altLang="zh-CN" sz="2200" b="0" i="1" smtClean="0">
                        <a:latin typeface="Cambria Math" panose="02040503050406030204" pitchFamily="18" charset="0"/>
                      </a:rPr>
                      <m:t>, </m:t>
                    </m:r>
                    <m:r>
                      <a:rPr kumimoji="1" lang="en-US" altLang="zh-CN" sz="2200" b="0" i="1" smtClean="0">
                        <a:latin typeface="Cambria Math" panose="02040503050406030204" pitchFamily="18" charset="0"/>
                      </a:rPr>
                      <m:t>𝑠𝑡𝑜𝑝</m:t>
                    </m:r>
                    <m:r>
                      <a:rPr kumimoji="1" lang="en-US" altLang="zh-CN" sz="2200" b="0" i="1" smtClean="0">
                        <a:latin typeface="Cambria Math" panose="02040503050406030204" pitchFamily="18" charset="0"/>
                      </a:rPr>
                      <m:t>}</m:t>
                    </m:r>
                  </m:oMath>
                </a14:m>
                <a:endParaRPr kumimoji="1" lang="en-US" altLang="zh-CN" sz="2200" dirty="0"/>
              </a:p>
              <a:p>
                <a:pPr marL="1200150" lvl="2" indent="-285750">
                  <a:buFont typeface="Arial" panose="020B0604020202020204" pitchFamily="34" charset="0"/>
                  <a:buChar char="•"/>
                </a:pPr>
                <a:r>
                  <a:rPr kumimoji="1" lang="zh-CN" altLang="en-US" sz="2200" dirty="0"/>
                  <a:t>语言动作 </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𝑚</m:t>
                        </m:r>
                      </m:e>
                      <m:sub>
                        <m:r>
                          <a:rPr kumimoji="1" lang="en-US" altLang="zh-CN" sz="2200" b="0" i="1" smtClean="0">
                            <a:latin typeface="Cambria Math" panose="02040503050406030204" pitchFamily="18" charset="0"/>
                          </a:rPr>
                          <m:t>𝑔</m:t>
                        </m:r>
                      </m:sub>
                    </m:sSub>
                    <m:r>
                      <a:rPr kumimoji="1" lang="en-US" altLang="zh-CN" sz="2200" b="0" i="1" smtClean="0">
                        <a:latin typeface="Cambria Math" panose="02040503050406030204" pitchFamily="18" charset="0"/>
                      </a:rPr>
                      <m:t>=</m:t>
                    </m:r>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𝑣</m:t>
                        </m:r>
                      </m:e>
                      <m:sub>
                        <m:r>
                          <a:rPr kumimoji="1" lang="en-US" altLang="zh-CN" sz="2200" b="0" i="1" smtClean="0">
                            <a:latin typeface="Cambria Math" panose="02040503050406030204" pitchFamily="18" charset="0"/>
                          </a:rPr>
                          <m:t>1</m:t>
                        </m:r>
                      </m:sub>
                      <m:sup>
                        <m:r>
                          <a:rPr kumimoji="1" lang="en-US" altLang="zh-CN" sz="2200" b="0" i="1" smtClean="0">
                            <a:latin typeface="Cambria Math" panose="02040503050406030204" pitchFamily="18" charset="0"/>
                          </a:rPr>
                          <m:t>𝑔</m:t>
                        </m:r>
                      </m:sup>
                    </m:sSubSup>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𝑣</m:t>
                        </m:r>
                      </m:e>
                      <m:sub>
                        <m:r>
                          <a:rPr kumimoji="1" lang="en-US" altLang="zh-CN" sz="2200" b="0" i="1" smtClean="0">
                            <a:latin typeface="Cambria Math" panose="02040503050406030204" pitchFamily="18" charset="0"/>
                          </a:rPr>
                          <m:t>2</m:t>
                        </m:r>
                      </m:sub>
                      <m:sup>
                        <m:r>
                          <a:rPr kumimoji="1" lang="en-US" altLang="zh-CN" sz="2200" b="0" i="1" smtClean="0">
                            <a:latin typeface="Cambria Math" panose="02040503050406030204" pitchFamily="18" charset="0"/>
                          </a:rPr>
                          <m:t>𝑔</m:t>
                        </m:r>
                      </m:sup>
                    </m:sSubSup>
                    <m:r>
                      <a:rPr kumimoji="1" lang="en-US" altLang="zh-CN" sz="2200" b="0" i="1" smtClean="0">
                        <a:latin typeface="Cambria Math" panose="02040503050406030204" pitchFamily="18" charset="0"/>
                      </a:rPr>
                      <m:t>…</m:t>
                    </m:r>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𝑣</m:t>
                        </m:r>
                      </m:e>
                      <m:sub>
                        <m:r>
                          <a:rPr kumimoji="1" lang="en-US" altLang="zh-CN" sz="2200" b="0" i="1" smtClean="0">
                            <a:latin typeface="Cambria Math" panose="02040503050406030204" pitchFamily="18" charset="0"/>
                          </a:rPr>
                          <m:t>𝑙𝑒𝑛</m:t>
                        </m:r>
                      </m:sub>
                      <m:sup>
                        <m:r>
                          <a:rPr kumimoji="1" lang="en-US" altLang="zh-CN" sz="2200" b="0" i="1" smtClean="0">
                            <a:latin typeface="Cambria Math" panose="02040503050406030204" pitchFamily="18" charset="0"/>
                          </a:rPr>
                          <m:t>𝑔</m:t>
                        </m:r>
                      </m:sup>
                    </m:sSubSup>
                    <m:r>
                      <a:rPr kumimoji="1" lang="en-US" altLang="zh-CN" sz="2200" b="0" i="1" smtClean="0">
                        <a:latin typeface="Cambria Math" panose="02040503050406030204" pitchFamily="18" charset="0"/>
                      </a:rPr>
                      <m:t>, </m:t>
                    </m:r>
                    <m:sSubSup>
                      <m:sSubSupPr>
                        <m:ctrlPr>
                          <a:rPr kumimoji="1" lang="en-US" altLang="zh-CN" sz="2200" b="0" i="1" smtClean="0">
                            <a:latin typeface="Cambria Math" panose="02040503050406030204" pitchFamily="18" charset="0"/>
                          </a:rPr>
                        </m:ctrlPr>
                      </m:sSubSupPr>
                      <m:e>
                        <m:r>
                          <a:rPr kumimoji="1" lang="en-US" altLang="zh-CN" sz="2200" b="0" i="1" smtClean="0">
                            <a:latin typeface="Cambria Math" panose="02040503050406030204" pitchFamily="18" charset="0"/>
                          </a:rPr>
                          <m:t>𝑣</m:t>
                        </m:r>
                      </m:e>
                      <m:sub>
                        <m:r>
                          <a:rPr kumimoji="1" lang="en-US" altLang="zh-CN" sz="2200" b="0" i="1" smtClean="0">
                            <a:latin typeface="Cambria Math" panose="02040503050406030204" pitchFamily="18" charset="0"/>
                          </a:rPr>
                          <m:t>𝑘</m:t>
                        </m:r>
                      </m:sub>
                      <m:sup>
                        <m:r>
                          <a:rPr kumimoji="1" lang="en-US" altLang="zh-CN" sz="2200" b="0" i="1" smtClean="0">
                            <a:latin typeface="Cambria Math" panose="02040503050406030204" pitchFamily="18" charset="0"/>
                          </a:rPr>
                          <m:t>𝑔</m:t>
                        </m:r>
                      </m:sup>
                    </m:sSubSup>
                    <m:r>
                      <a:rPr kumimoji="1" lang="en-US" altLang="zh-CN" sz="2200" b="0" i="1" smtClean="0">
                        <a:latin typeface="Cambria Math" panose="02040503050406030204" pitchFamily="18" charset="0"/>
                      </a:rPr>
                      <m:t>∈</m:t>
                    </m:r>
                    <m:r>
                      <a:rPr kumimoji="1" lang="en-US" altLang="zh-CN" sz="2200" b="0" i="1" smtClean="0">
                        <a:latin typeface="Cambria Math" panose="02040503050406030204" pitchFamily="18" charset="0"/>
                      </a:rPr>
                      <m:t>𝑉</m:t>
                    </m:r>
                  </m:oMath>
                </a14:m>
                <a:endParaRPr kumimoji="1" lang="en-US" altLang="zh-CN" sz="2200" dirty="0"/>
              </a:p>
              <a:p>
                <a:pPr marL="742950" lvl="1" indent="-285750">
                  <a:buFont typeface="Arial" panose="020B0604020202020204" pitchFamily="34" charset="0"/>
                  <a:buChar char="•"/>
                </a:pPr>
                <a:r>
                  <a:rPr kumimoji="1" lang="zh-CN" altLang="en-US" sz="2200" dirty="0"/>
                  <a:t>其中</a:t>
                </a:r>
                <a:r>
                  <a:rPr kumimoji="1" lang="en-US" altLang="zh-CN" sz="2200" dirty="0"/>
                  <a:t>Tourist</a:t>
                </a:r>
                <a:r>
                  <a:rPr kumimoji="1" lang="zh-CN" altLang="en-US" sz="2200" dirty="0"/>
                  <a:t>的环境动作会改变它对于环境的观测</a:t>
                </a:r>
                <a14:m>
                  <m:oMath xmlns:m="http://schemas.openxmlformats.org/officeDocument/2006/math">
                    <m:sSub>
                      <m:sSubPr>
                        <m:ctrlPr>
                          <a:rPr kumimoji="1" lang="en-US" altLang="zh-CN" sz="2200" b="0" i="1" smtClean="0">
                            <a:latin typeface="Cambria Math" panose="02040503050406030204" pitchFamily="18" charset="0"/>
                          </a:rPr>
                        </m:ctrlPr>
                      </m:sSubPr>
                      <m:e>
                        <m:r>
                          <a:rPr kumimoji="1" lang="en-US" altLang="zh-CN" sz="2200" b="0" i="1" smtClean="0">
                            <a:latin typeface="Cambria Math" panose="02040503050406030204" pitchFamily="18" charset="0"/>
                          </a:rPr>
                          <m:t>𝑜</m:t>
                        </m:r>
                      </m:e>
                      <m:sub>
                        <m:r>
                          <a:rPr kumimoji="1" lang="en-US" altLang="zh-CN" sz="2200" b="0" i="1" smtClean="0">
                            <a:latin typeface="Cambria Math" panose="02040503050406030204" pitchFamily="18" charset="0"/>
                          </a:rPr>
                          <m:t>𝑡</m:t>
                        </m:r>
                      </m:sub>
                    </m:sSub>
                  </m:oMath>
                </a14:m>
                <a:endParaRPr kumimoji="1" lang="en-US" altLang="zh-CN" sz="2200" b="0" dirty="0"/>
              </a:p>
            </p:txBody>
          </p:sp>
        </mc:Choice>
        <mc:Fallback xmlns="">
          <p:sp>
            <p:nvSpPr>
              <p:cNvPr id="10" name="文本框 9">
                <a:extLst>
                  <a:ext uri="{FF2B5EF4-FFF2-40B4-BE49-F238E27FC236}">
                    <a16:creationId xmlns:a16="http://schemas.microsoft.com/office/drawing/2014/main" id="{478D5AD5-6DDB-53E1-2731-5CE84B3C5794}"/>
                  </a:ext>
                </a:extLst>
              </p:cNvPr>
              <p:cNvSpPr txBox="1">
                <a:spLocks noRot="1" noChangeAspect="1" noMove="1" noResize="1" noEditPoints="1" noAdjustHandles="1" noChangeArrowheads="1" noChangeShapeType="1" noTextEdit="1"/>
              </p:cNvSpPr>
              <p:nvPr/>
            </p:nvSpPr>
            <p:spPr>
              <a:xfrm>
                <a:off x="1761986" y="1828800"/>
                <a:ext cx="7204408" cy="3227422"/>
              </a:xfrm>
              <a:prstGeom prst="rect">
                <a:avLst/>
              </a:prstGeom>
              <a:blipFill>
                <a:blip r:embed="rId2"/>
                <a:stretch>
                  <a:fillRect l="-1054" t="-1575" b="-315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440668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7C952E43-246E-6933-F2B5-BF23AB97E901}"/>
              </a:ext>
            </a:extLst>
          </p:cNvPr>
          <p:cNvSpPr txBox="1"/>
          <p:nvPr/>
        </p:nvSpPr>
        <p:spPr>
          <a:xfrm>
            <a:off x="1054100" y="660400"/>
            <a:ext cx="5229317" cy="461665"/>
          </a:xfrm>
          <a:prstGeom prst="rect">
            <a:avLst/>
          </a:prstGeom>
          <a:noFill/>
        </p:spPr>
        <p:txBody>
          <a:bodyPr wrap="none" rtlCol="0">
            <a:spAutoFit/>
          </a:bodyPr>
          <a:lstStyle/>
          <a:p>
            <a:r>
              <a:rPr kumimoji="1" lang="zh-CN" altLang="en-US" sz="2400" dirty="0"/>
              <a:t>前期工作一：</a:t>
            </a:r>
            <a:r>
              <a:rPr kumimoji="1" lang="en-US" altLang="zh-CN" sz="2400" dirty="0"/>
              <a:t>grid</a:t>
            </a:r>
            <a:r>
              <a:rPr kumimoji="1" lang="zh-CN" altLang="en-US" sz="2400" dirty="0"/>
              <a:t> </a:t>
            </a:r>
            <a:r>
              <a:rPr kumimoji="1" lang="en-US" altLang="zh-CN" sz="2400" dirty="0"/>
              <a:t>world</a:t>
            </a:r>
            <a:r>
              <a:rPr kumimoji="1" lang="zh-CN" altLang="en-US" sz="2400" dirty="0"/>
              <a:t>下的简单交互</a:t>
            </a:r>
          </a:p>
        </p:txBody>
      </p:sp>
      <p:sp>
        <p:nvSpPr>
          <p:cNvPr id="5" name="文本框 4">
            <a:extLst>
              <a:ext uri="{FF2B5EF4-FFF2-40B4-BE49-F238E27FC236}">
                <a16:creationId xmlns:a16="http://schemas.microsoft.com/office/drawing/2014/main" id="{8EF2153D-996D-E1C0-4074-89DB452B5879}"/>
              </a:ext>
            </a:extLst>
          </p:cNvPr>
          <p:cNvSpPr txBox="1"/>
          <p:nvPr/>
        </p:nvSpPr>
        <p:spPr>
          <a:xfrm>
            <a:off x="1054100" y="1180829"/>
            <a:ext cx="6372257" cy="3077766"/>
          </a:xfrm>
          <a:prstGeom prst="rect">
            <a:avLst/>
          </a:prstGeom>
          <a:noFill/>
        </p:spPr>
        <p:txBody>
          <a:bodyPr wrap="none" rtlCol="0">
            <a:spAutoFit/>
          </a:bodyPr>
          <a:lstStyle/>
          <a:p>
            <a:endParaRPr kumimoji="1" lang="en-US" altLang="zh-CN" sz="2200" dirty="0"/>
          </a:p>
          <a:p>
            <a:r>
              <a:rPr kumimoji="1" lang="zh-CN" altLang="en-US" sz="2200" dirty="0"/>
              <a:t>交互环境设置：</a:t>
            </a:r>
            <a:endParaRPr kumimoji="1" lang="en-US" altLang="zh-CN" sz="2200" dirty="0"/>
          </a:p>
          <a:p>
            <a:pPr marL="742950" lvl="1" indent="-285750">
              <a:buFont typeface="Arial" panose="020B0604020202020204" pitchFamily="34" charset="0"/>
              <a:buChar char="•"/>
            </a:pPr>
            <a:r>
              <a:rPr kumimoji="1" lang="zh-CN" altLang="en-US" sz="2200" dirty="0"/>
              <a:t>模拟的环境数据， 包含了物体和门的信息。</a:t>
            </a:r>
            <a:endParaRPr kumimoji="1" lang="en-US" altLang="zh-CN" sz="2200" dirty="0"/>
          </a:p>
          <a:p>
            <a:pPr marL="742950" lvl="1" indent="-285750">
              <a:buFont typeface="Arial" panose="020B0604020202020204" pitchFamily="34" charset="0"/>
              <a:buChar char="•"/>
            </a:pPr>
            <a:r>
              <a:rPr kumimoji="1" lang="zh-CN" altLang="en-US" sz="2200" dirty="0"/>
              <a:t>物体信息包含颜色，形状，位置信息。</a:t>
            </a:r>
            <a:endParaRPr kumimoji="1" lang="en-US" altLang="zh-CN" sz="2200" dirty="0"/>
          </a:p>
          <a:p>
            <a:pPr marL="742950" lvl="1" indent="-285750">
              <a:buFont typeface="Arial" panose="020B0604020202020204" pitchFamily="34" charset="0"/>
              <a:buChar char="•"/>
            </a:pPr>
            <a:r>
              <a:rPr kumimoji="1" lang="zh-CN" altLang="en-US" sz="2200" dirty="0"/>
              <a:t>门的信息包含位置信息。</a:t>
            </a:r>
            <a:endParaRPr kumimoji="1" lang="en-US" altLang="zh-CN" sz="2200" dirty="0"/>
          </a:p>
          <a:p>
            <a:pPr marL="742950" lvl="1" indent="-285750">
              <a:buFont typeface="Arial" panose="020B0604020202020204" pitchFamily="34" charset="0"/>
              <a:buChar char="•"/>
            </a:pPr>
            <a:r>
              <a:rPr kumimoji="1" lang="zh-CN" altLang="en-US" sz="2200" dirty="0"/>
              <a:t>起始位置和目标位置从环境中随机选定。</a:t>
            </a:r>
            <a:endParaRPr kumimoji="1" lang="en-US" altLang="zh-CN" sz="2200" dirty="0"/>
          </a:p>
          <a:p>
            <a:pPr marL="742950" lvl="1" indent="-285750">
              <a:buFont typeface="Arial" panose="020B0604020202020204" pitchFamily="34" charset="0"/>
              <a:buChar char="•"/>
            </a:pPr>
            <a:r>
              <a:rPr kumimoji="1" lang="zh-CN" altLang="en-US" sz="2200" dirty="0"/>
              <a:t>采用基于规则的方式做路径规划。</a:t>
            </a:r>
            <a:endParaRPr kumimoji="1" lang="en-US" altLang="zh-CN" sz="2200" dirty="0"/>
          </a:p>
          <a:p>
            <a:endParaRPr kumimoji="1" lang="en-US" altLang="zh-CN" sz="2200" dirty="0"/>
          </a:p>
          <a:p>
            <a:endParaRPr kumimoji="1" lang="en-US" altLang="zh-CN" dirty="0"/>
          </a:p>
        </p:txBody>
      </p:sp>
      <p:pic>
        <p:nvPicPr>
          <p:cNvPr id="6" name="图片 5" descr="图表, 箱线图&#10;&#10;描述已自动生成">
            <a:extLst>
              <a:ext uri="{FF2B5EF4-FFF2-40B4-BE49-F238E27FC236}">
                <a16:creationId xmlns:a16="http://schemas.microsoft.com/office/drawing/2014/main" id="{D6610B6F-12EB-98E3-3774-8CF17E22DE9F}"/>
              </a:ext>
            </a:extLst>
          </p:cNvPr>
          <p:cNvPicPr>
            <a:picLocks noChangeAspect="1"/>
          </p:cNvPicPr>
          <p:nvPr/>
        </p:nvPicPr>
        <p:blipFill>
          <a:blip r:embed="rId2"/>
          <a:stretch>
            <a:fillRect/>
          </a:stretch>
        </p:blipFill>
        <p:spPr>
          <a:xfrm>
            <a:off x="1626436" y="3955726"/>
            <a:ext cx="4084643" cy="2400624"/>
          </a:xfrm>
          <a:prstGeom prst="rect">
            <a:avLst/>
          </a:prstGeom>
        </p:spPr>
      </p:pic>
      <p:sp>
        <p:nvSpPr>
          <p:cNvPr id="8" name="灯片编号占位符 7">
            <a:extLst>
              <a:ext uri="{FF2B5EF4-FFF2-40B4-BE49-F238E27FC236}">
                <a16:creationId xmlns:a16="http://schemas.microsoft.com/office/drawing/2014/main" id="{40CF6CF7-DAA1-D156-3DFE-A12A2ECBDF58}"/>
              </a:ext>
            </a:extLst>
          </p:cNvPr>
          <p:cNvSpPr>
            <a:spLocks noGrp="1"/>
          </p:cNvSpPr>
          <p:nvPr>
            <p:ph type="sldNum" sz="quarter" idx="12"/>
          </p:nvPr>
        </p:nvSpPr>
        <p:spPr/>
        <p:txBody>
          <a:bodyPr/>
          <a:lstStyle/>
          <a:p>
            <a:fld id="{039D9172-DCCC-4443-8D5D-6014BB527E2C}" type="slidenum">
              <a:rPr kumimoji="1" lang="zh-CN" altLang="en-US" smtClean="0"/>
              <a:t>29</a:t>
            </a:fld>
            <a:endParaRPr kumimoji="1" lang="zh-CN" altLang="en-US"/>
          </a:p>
        </p:txBody>
      </p:sp>
    </p:spTree>
    <p:extLst>
      <p:ext uri="{BB962C8B-B14F-4D97-AF65-F5344CB8AC3E}">
        <p14:creationId xmlns:p14="http://schemas.microsoft.com/office/powerpoint/2010/main" val="355259625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48FB878-C839-2594-F965-6C950EDB7ADF}"/>
              </a:ext>
            </a:extLst>
          </p:cNvPr>
          <p:cNvSpPr txBox="1"/>
          <p:nvPr/>
        </p:nvSpPr>
        <p:spPr>
          <a:xfrm>
            <a:off x="1039109" y="499207"/>
            <a:ext cx="1620957" cy="523220"/>
          </a:xfrm>
          <a:prstGeom prst="rect">
            <a:avLst/>
          </a:prstGeom>
          <a:noFill/>
        </p:spPr>
        <p:txBody>
          <a:bodyPr wrap="none" rtlCol="0">
            <a:spAutoFit/>
          </a:bodyPr>
          <a:lstStyle/>
          <a:p>
            <a:r>
              <a:rPr kumimoji="1" lang="zh-CN" altLang="en-US" sz="2800" dirty="0"/>
              <a:t>立题依据</a:t>
            </a:r>
          </a:p>
        </p:txBody>
      </p:sp>
      <p:sp>
        <p:nvSpPr>
          <p:cNvPr id="6" name="文本框 5">
            <a:extLst>
              <a:ext uri="{FF2B5EF4-FFF2-40B4-BE49-F238E27FC236}">
                <a16:creationId xmlns:a16="http://schemas.microsoft.com/office/drawing/2014/main" id="{696B624C-0020-FF61-9ACC-F7B53861E52E}"/>
              </a:ext>
            </a:extLst>
          </p:cNvPr>
          <p:cNvSpPr txBox="1"/>
          <p:nvPr/>
        </p:nvSpPr>
        <p:spPr>
          <a:xfrm>
            <a:off x="1573968" y="1271967"/>
            <a:ext cx="8768442" cy="1446550"/>
          </a:xfrm>
          <a:prstGeom prst="rect">
            <a:avLst/>
          </a:prstGeom>
          <a:noFill/>
        </p:spPr>
        <p:txBody>
          <a:bodyPr wrap="square" rtlCol="0">
            <a:spAutoFit/>
          </a:bodyPr>
          <a:lstStyle/>
          <a:p>
            <a:r>
              <a:rPr kumimoji="1" lang="zh-CN" altLang="en-US" sz="2200" dirty="0"/>
              <a:t>研究背景：</a:t>
            </a:r>
            <a:endParaRPr kumimoji="1" lang="en-US" altLang="zh-CN" sz="2200" dirty="0"/>
          </a:p>
          <a:p>
            <a:pPr marL="742950" lvl="1" indent="-285750">
              <a:buFont typeface="Arial" panose="020B0604020202020204" pitchFamily="34" charset="0"/>
              <a:buChar char="•"/>
            </a:pPr>
            <a:r>
              <a:rPr kumimoji="1" lang="zh-CN" altLang="en-US" sz="2200" dirty="0"/>
              <a:t>多智能体交互在军事领域的应用需求广泛</a:t>
            </a:r>
            <a:endParaRPr kumimoji="1" lang="en-US" altLang="zh-CN" sz="2200" dirty="0"/>
          </a:p>
          <a:p>
            <a:pPr marL="1200150" lvl="2" indent="-285750">
              <a:buFont typeface="Arial" panose="020B0604020202020204" pitchFamily="34" charset="0"/>
              <a:buChar char="•"/>
            </a:pPr>
            <a:r>
              <a:rPr kumimoji="1" lang="zh-CN" altLang="en-US" sz="2200" dirty="0"/>
              <a:t>分布式作战技术、蜂群作战技术。</a:t>
            </a:r>
            <a:endParaRPr kumimoji="1" lang="en-US" altLang="zh-CN" sz="2200" dirty="0"/>
          </a:p>
          <a:p>
            <a:pPr marL="1200150" lvl="2" indent="-285750">
              <a:buFont typeface="Arial" panose="020B0604020202020204" pitchFamily="34" charset="0"/>
              <a:buChar char="•"/>
            </a:pPr>
            <a:r>
              <a:rPr lang="zh-CN" altLang="en-US" sz="2200" b="0" i="0" dirty="0">
                <a:solidFill>
                  <a:srgbClr val="121212"/>
                </a:solidFill>
                <a:effectLst/>
                <a:latin typeface="-apple-system"/>
              </a:rPr>
              <a:t>无人机间的实时数据通信、多机编队、协同作战。</a:t>
            </a:r>
            <a:endParaRPr kumimoji="1" lang="en-US" altLang="zh-CN" sz="2200" dirty="0"/>
          </a:p>
        </p:txBody>
      </p:sp>
      <p:sp>
        <p:nvSpPr>
          <p:cNvPr id="7" name="灯片编号占位符 6">
            <a:extLst>
              <a:ext uri="{FF2B5EF4-FFF2-40B4-BE49-F238E27FC236}">
                <a16:creationId xmlns:a16="http://schemas.microsoft.com/office/drawing/2014/main" id="{1333AD1F-76A7-59CF-F323-BFFF2B46FCF3}"/>
              </a:ext>
            </a:extLst>
          </p:cNvPr>
          <p:cNvSpPr>
            <a:spLocks noGrp="1"/>
          </p:cNvSpPr>
          <p:nvPr>
            <p:ph type="sldNum" sz="quarter" idx="12"/>
          </p:nvPr>
        </p:nvSpPr>
        <p:spPr/>
        <p:txBody>
          <a:bodyPr/>
          <a:lstStyle/>
          <a:p>
            <a:fld id="{039D9172-DCCC-4443-8D5D-6014BB527E2C}" type="slidenum">
              <a:rPr kumimoji="1" lang="zh-CN" altLang="en-US" smtClean="0"/>
              <a:t>3</a:t>
            </a:fld>
            <a:endParaRPr kumimoji="1" lang="zh-CN" altLang="en-US"/>
          </a:p>
        </p:txBody>
      </p:sp>
      <p:pic>
        <p:nvPicPr>
          <p:cNvPr id="9" name="图片 8" descr="图示&#10;&#10;描述已自动生成">
            <a:extLst>
              <a:ext uri="{FF2B5EF4-FFF2-40B4-BE49-F238E27FC236}">
                <a16:creationId xmlns:a16="http://schemas.microsoft.com/office/drawing/2014/main" id="{28406024-B9F3-2E02-27A8-EEF8BB5FFFCC}"/>
              </a:ext>
            </a:extLst>
          </p:cNvPr>
          <p:cNvPicPr>
            <a:picLocks noChangeAspect="1"/>
          </p:cNvPicPr>
          <p:nvPr/>
        </p:nvPicPr>
        <p:blipFill>
          <a:blip r:embed="rId3"/>
          <a:stretch>
            <a:fillRect/>
          </a:stretch>
        </p:blipFill>
        <p:spPr>
          <a:xfrm>
            <a:off x="1573968" y="3217597"/>
            <a:ext cx="4109656" cy="2739771"/>
          </a:xfrm>
          <a:prstGeom prst="rect">
            <a:avLst/>
          </a:prstGeom>
        </p:spPr>
      </p:pic>
      <p:pic>
        <p:nvPicPr>
          <p:cNvPr id="1026" name="Picture 2">
            <a:extLst>
              <a:ext uri="{FF2B5EF4-FFF2-40B4-BE49-F238E27FC236}">
                <a16:creationId xmlns:a16="http://schemas.microsoft.com/office/drawing/2014/main" id="{1B806578-EDF2-39AB-880D-395AC906BE5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83624" y="3217597"/>
            <a:ext cx="5196118" cy="2739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1816023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7F8A07C5-9774-D5C2-ADCE-44257619F535}"/>
              </a:ext>
            </a:extLst>
          </p:cNvPr>
          <p:cNvSpPr>
            <a:spLocks noGrp="1"/>
          </p:cNvSpPr>
          <p:nvPr>
            <p:ph type="sldNum" sz="quarter" idx="12"/>
          </p:nvPr>
        </p:nvSpPr>
        <p:spPr/>
        <p:txBody>
          <a:bodyPr/>
          <a:lstStyle/>
          <a:p>
            <a:fld id="{039D9172-DCCC-4443-8D5D-6014BB527E2C}" type="slidenum">
              <a:rPr kumimoji="1" lang="zh-CN" altLang="en-US" smtClean="0"/>
              <a:t>30</a:t>
            </a:fld>
            <a:endParaRPr kumimoji="1" lang="zh-CN" altLang="en-US"/>
          </a:p>
        </p:txBody>
      </p:sp>
      <p:sp>
        <p:nvSpPr>
          <p:cNvPr id="6" name="文本框 5">
            <a:extLst>
              <a:ext uri="{FF2B5EF4-FFF2-40B4-BE49-F238E27FC236}">
                <a16:creationId xmlns:a16="http://schemas.microsoft.com/office/drawing/2014/main" id="{01E12E33-BABD-61BF-7DF6-8F2CBAE7B392}"/>
              </a:ext>
            </a:extLst>
          </p:cNvPr>
          <p:cNvSpPr txBox="1"/>
          <p:nvPr/>
        </p:nvSpPr>
        <p:spPr>
          <a:xfrm>
            <a:off x="481895" y="1493480"/>
            <a:ext cx="5756609" cy="4247317"/>
          </a:xfrm>
          <a:prstGeom prst="rect">
            <a:avLst/>
          </a:prstGeom>
          <a:noFill/>
        </p:spPr>
        <p:txBody>
          <a:bodyPr wrap="square">
            <a:spAutoFit/>
          </a:bodyPr>
          <a:lstStyle/>
          <a:p>
            <a:r>
              <a:rPr kumimoji="1" lang="zh-CN" altLang="en-US" sz="2200" dirty="0"/>
              <a:t>该阶段将导航任务分成</a:t>
            </a:r>
            <a:r>
              <a:rPr kumimoji="1" lang="en-US" altLang="zh-CN" sz="2200" dirty="0"/>
              <a:t>3</a:t>
            </a:r>
            <a:r>
              <a:rPr kumimoji="1" lang="zh-CN" altLang="en-US" sz="2200" dirty="0"/>
              <a:t>部分：</a:t>
            </a:r>
          </a:p>
          <a:p>
            <a:endParaRPr kumimoji="1" lang="zh-CN" altLang="en-US" sz="2200" dirty="0"/>
          </a:p>
          <a:p>
            <a:pPr marL="342900" indent="-342900">
              <a:buFont typeface="Arial" panose="020B0604020202020204" pitchFamily="34" charset="0"/>
              <a:buChar char="•"/>
            </a:pPr>
            <a:r>
              <a:rPr kumimoji="1" lang="zh-CN" altLang="en-US" sz="2200" dirty="0"/>
              <a:t>定位：</a:t>
            </a:r>
            <a:endParaRPr kumimoji="1" lang="en-US" altLang="zh-CN" sz="2200" dirty="0"/>
          </a:p>
          <a:p>
            <a:pPr marL="800100" lvl="1" indent="-342900">
              <a:buFont typeface="Arial" panose="020B0604020202020204" pitchFamily="34" charset="0"/>
              <a:buChar char="•"/>
            </a:pPr>
            <a:r>
              <a:rPr kumimoji="1" lang="en" altLang="zh-CN" sz="2000" dirty="0"/>
              <a:t>Tourist</a:t>
            </a:r>
            <a:r>
              <a:rPr kumimoji="1" lang="zh-CN" altLang="en-US" sz="2000" dirty="0"/>
              <a:t>用涌现语言描述自己所处的环境。</a:t>
            </a:r>
            <a:endParaRPr kumimoji="1" lang="en-US" altLang="zh-CN" sz="2000" dirty="0"/>
          </a:p>
          <a:p>
            <a:pPr marL="800100" lvl="1" indent="-342900">
              <a:buFont typeface="Arial" panose="020B0604020202020204" pitchFamily="34" charset="0"/>
              <a:buChar char="•"/>
            </a:pPr>
            <a:r>
              <a:rPr kumimoji="1" lang="en" altLang="zh-CN" sz="2000" dirty="0"/>
              <a:t>Guide </a:t>
            </a:r>
            <a:r>
              <a:rPr kumimoji="1" lang="zh-CN" altLang="en-US" sz="2000" dirty="0"/>
              <a:t>根据</a:t>
            </a:r>
            <a:r>
              <a:rPr kumimoji="1" lang="en" altLang="zh-CN" sz="2000" dirty="0"/>
              <a:t>Tourist</a:t>
            </a:r>
            <a:r>
              <a:rPr kumimoji="1" lang="zh-CN" altLang="en-US" sz="2000" dirty="0"/>
              <a:t>传递的信息以及整体的环境信息，确定 </a:t>
            </a:r>
            <a:r>
              <a:rPr kumimoji="1" lang="en" altLang="zh-CN" sz="2000" dirty="0"/>
              <a:t>Tourist </a:t>
            </a:r>
            <a:r>
              <a:rPr kumimoji="1" lang="zh-CN" altLang="en-US" sz="2000" dirty="0"/>
              <a:t>所在位置。</a:t>
            </a:r>
            <a:endParaRPr kumimoji="1" lang="en-US" altLang="zh-CN" sz="2000" dirty="0"/>
          </a:p>
          <a:p>
            <a:pPr marL="342900" indent="-342900">
              <a:buFont typeface="Arial" panose="020B0604020202020204" pitchFamily="34" charset="0"/>
              <a:buChar char="•"/>
            </a:pPr>
            <a:r>
              <a:rPr kumimoji="1" lang="zh-CN" altLang="en-US" sz="2200" dirty="0"/>
              <a:t>路径规划：</a:t>
            </a:r>
            <a:endParaRPr kumimoji="1" lang="en-US" altLang="zh-CN" sz="2200" dirty="0"/>
          </a:p>
          <a:p>
            <a:pPr marL="800100" lvl="1" indent="-342900">
              <a:buFont typeface="Arial" panose="020B0604020202020204" pitchFamily="34" charset="0"/>
              <a:buChar char="•"/>
            </a:pPr>
            <a:r>
              <a:rPr kumimoji="1" lang="en" altLang="zh-CN" sz="2000" dirty="0"/>
              <a:t>Guide </a:t>
            </a:r>
            <a:r>
              <a:rPr kumimoji="1" lang="zh-CN" altLang="en-US" sz="2000" dirty="0"/>
              <a:t>根据 </a:t>
            </a:r>
            <a:r>
              <a:rPr kumimoji="1" lang="en" altLang="zh-CN" sz="2000" dirty="0"/>
              <a:t>Tourist </a:t>
            </a:r>
            <a:r>
              <a:rPr kumimoji="1" lang="zh-CN" altLang="en-US" sz="2000" dirty="0"/>
              <a:t>所在位置和目标位置，规划路径。</a:t>
            </a:r>
            <a:endParaRPr kumimoji="1" lang="en-US" altLang="zh-CN" sz="2000" dirty="0"/>
          </a:p>
          <a:p>
            <a:pPr marL="342900" indent="-342900">
              <a:buFont typeface="Arial" panose="020B0604020202020204" pitchFamily="34" charset="0"/>
              <a:buChar char="•"/>
            </a:pPr>
            <a:r>
              <a:rPr kumimoji="1" lang="zh-CN" altLang="en-US" sz="2200" dirty="0"/>
              <a:t>导航：</a:t>
            </a:r>
            <a:endParaRPr kumimoji="1" lang="en-US" altLang="zh-CN" sz="2200" dirty="0"/>
          </a:p>
          <a:p>
            <a:pPr marL="800100" lvl="1" indent="-342900">
              <a:buFont typeface="Arial" panose="020B0604020202020204" pitchFamily="34" charset="0"/>
              <a:buChar char="•"/>
            </a:pPr>
            <a:r>
              <a:rPr kumimoji="1" lang="en" altLang="zh-CN" sz="2000" dirty="0"/>
              <a:t>Guide</a:t>
            </a:r>
            <a:r>
              <a:rPr kumimoji="1" lang="zh-CN" altLang="en-US" sz="2000" dirty="0"/>
              <a:t>用涌现语言指导</a:t>
            </a:r>
            <a:r>
              <a:rPr kumimoji="1" lang="en" altLang="zh-CN" sz="2000" dirty="0"/>
              <a:t>Tourist</a:t>
            </a:r>
            <a:r>
              <a:rPr kumimoji="1" lang="zh-CN" altLang="en-US" sz="2000" dirty="0"/>
              <a:t>下一步的路径。</a:t>
            </a:r>
            <a:endParaRPr kumimoji="1" lang="en-US" altLang="zh-CN" sz="2000" dirty="0"/>
          </a:p>
          <a:p>
            <a:pPr marL="800100" lvl="1" indent="-342900">
              <a:buFont typeface="Arial" panose="020B0604020202020204" pitchFamily="34" charset="0"/>
              <a:buChar char="•"/>
            </a:pPr>
            <a:r>
              <a:rPr kumimoji="1" lang="en" altLang="zh-CN" sz="2000" dirty="0"/>
              <a:t>Tourist</a:t>
            </a:r>
            <a:r>
              <a:rPr kumimoji="1" lang="zh-CN" altLang="en-US" sz="2000" dirty="0"/>
              <a:t>根据</a:t>
            </a:r>
            <a:r>
              <a:rPr kumimoji="1" lang="en" altLang="zh-CN" sz="2000" dirty="0"/>
              <a:t>Guide</a:t>
            </a:r>
            <a:r>
              <a:rPr kumimoji="1" lang="zh-CN" altLang="en-US" sz="2000" dirty="0"/>
              <a:t>给出的指示以及当前的观测信息，沿</a:t>
            </a:r>
            <a:r>
              <a:rPr kumimoji="1" lang="en" altLang="zh-CN" sz="2000" dirty="0"/>
              <a:t>Guide</a:t>
            </a:r>
            <a:r>
              <a:rPr kumimoji="1" lang="zh-CN" altLang="en-US" sz="2000" dirty="0"/>
              <a:t>规划的路径到达目标位置。</a:t>
            </a:r>
          </a:p>
        </p:txBody>
      </p:sp>
      <p:sp>
        <p:nvSpPr>
          <p:cNvPr id="7" name="文本框 6">
            <a:extLst>
              <a:ext uri="{FF2B5EF4-FFF2-40B4-BE49-F238E27FC236}">
                <a16:creationId xmlns:a16="http://schemas.microsoft.com/office/drawing/2014/main" id="{1EFFE1AC-DF1B-8F91-C132-94E2B8C00F8B}"/>
              </a:ext>
            </a:extLst>
          </p:cNvPr>
          <p:cNvSpPr txBox="1"/>
          <p:nvPr/>
        </p:nvSpPr>
        <p:spPr>
          <a:xfrm>
            <a:off x="1054100" y="660400"/>
            <a:ext cx="1723549" cy="461665"/>
          </a:xfrm>
          <a:prstGeom prst="rect">
            <a:avLst/>
          </a:prstGeom>
          <a:noFill/>
        </p:spPr>
        <p:txBody>
          <a:bodyPr wrap="none" rtlCol="0">
            <a:spAutoFit/>
          </a:bodyPr>
          <a:lstStyle/>
          <a:p>
            <a:r>
              <a:rPr kumimoji="1" lang="zh-CN" altLang="en-US" sz="2400" dirty="0"/>
              <a:t>前期工作一</a:t>
            </a:r>
          </a:p>
        </p:txBody>
      </p:sp>
      <p:pic>
        <p:nvPicPr>
          <p:cNvPr id="3" name="图片 2" descr="图示&#10;&#10;描述已自动生成">
            <a:extLst>
              <a:ext uri="{FF2B5EF4-FFF2-40B4-BE49-F238E27FC236}">
                <a16:creationId xmlns:a16="http://schemas.microsoft.com/office/drawing/2014/main" id="{B2FC08D7-B652-8461-3916-DF6C30BAFBD4}"/>
              </a:ext>
            </a:extLst>
          </p:cNvPr>
          <p:cNvPicPr>
            <a:picLocks noChangeAspect="1"/>
          </p:cNvPicPr>
          <p:nvPr/>
        </p:nvPicPr>
        <p:blipFill>
          <a:blip r:embed="rId2"/>
          <a:stretch>
            <a:fillRect/>
          </a:stretch>
        </p:blipFill>
        <p:spPr>
          <a:xfrm>
            <a:off x="6238504" y="660400"/>
            <a:ext cx="5818876" cy="5641280"/>
          </a:xfrm>
          <a:prstGeom prst="rect">
            <a:avLst/>
          </a:prstGeom>
        </p:spPr>
      </p:pic>
    </p:spTree>
    <p:extLst>
      <p:ext uri="{BB962C8B-B14F-4D97-AF65-F5344CB8AC3E}">
        <p14:creationId xmlns:p14="http://schemas.microsoft.com/office/powerpoint/2010/main" val="32677932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descr="图示&#10;&#10;描述已自动生成">
            <a:extLst>
              <a:ext uri="{FF2B5EF4-FFF2-40B4-BE49-F238E27FC236}">
                <a16:creationId xmlns:a16="http://schemas.microsoft.com/office/drawing/2014/main" id="{8918406A-DC8F-B036-861F-6B3FFCBB5C0A}"/>
              </a:ext>
            </a:extLst>
          </p:cNvPr>
          <p:cNvPicPr>
            <a:picLocks noChangeAspect="1"/>
          </p:cNvPicPr>
          <p:nvPr/>
        </p:nvPicPr>
        <p:blipFill>
          <a:blip r:embed="rId3"/>
          <a:stretch>
            <a:fillRect/>
          </a:stretch>
        </p:blipFill>
        <p:spPr>
          <a:xfrm>
            <a:off x="985587" y="988086"/>
            <a:ext cx="7645066" cy="4022690"/>
          </a:xfrm>
          <a:prstGeom prst="rect">
            <a:avLst/>
          </a:prstGeom>
        </p:spPr>
      </p:pic>
      <p:sp>
        <p:nvSpPr>
          <p:cNvPr id="4" name="文本框 3">
            <a:extLst>
              <a:ext uri="{FF2B5EF4-FFF2-40B4-BE49-F238E27FC236}">
                <a16:creationId xmlns:a16="http://schemas.microsoft.com/office/drawing/2014/main" id="{AD4C612E-5516-C84C-BB9B-6F4173B8606A}"/>
              </a:ext>
            </a:extLst>
          </p:cNvPr>
          <p:cNvSpPr txBox="1"/>
          <p:nvPr/>
        </p:nvSpPr>
        <p:spPr>
          <a:xfrm>
            <a:off x="825500" y="431800"/>
            <a:ext cx="1723549" cy="461665"/>
          </a:xfrm>
          <a:prstGeom prst="rect">
            <a:avLst/>
          </a:prstGeom>
          <a:noFill/>
        </p:spPr>
        <p:txBody>
          <a:bodyPr wrap="none" rtlCol="0">
            <a:spAutoFit/>
          </a:bodyPr>
          <a:lstStyle/>
          <a:p>
            <a:r>
              <a:rPr kumimoji="1" lang="zh-CN" altLang="en-US" sz="2400" dirty="0"/>
              <a:t>前期工作一</a:t>
            </a: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CA34B48B-E852-2989-E4D2-D9145DE4C61A}"/>
                  </a:ext>
                </a:extLst>
              </p:cNvPr>
              <p:cNvSpPr txBox="1"/>
              <p:nvPr/>
            </p:nvSpPr>
            <p:spPr>
              <a:xfrm>
                <a:off x="0" y="4543589"/>
                <a:ext cx="6923295" cy="2079544"/>
              </a:xfrm>
              <a:prstGeom prst="rect">
                <a:avLst/>
              </a:prstGeom>
              <a:noFill/>
            </p:spPr>
            <p:txBody>
              <a:bodyPr wrap="square">
                <a:spAutoFit/>
              </a:bodyPr>
              <a:lstStyle/>
              <a:p>
                <a:pPr algn="just"/>
                <a:r>
                  <a:rPr lang="en-US" altLang="zh-CN" sz="1800" kern="100" dirty="0">
                    <a:solidFill>
                      <a:srgbClr val="000000"/>
                    </a:solidFill>
                    <a:effectLst/>
                    <a:latin typeface="Times New Roman" panose="02020603050405020304" pitchFamily="18" charset="0"/>
                    <a:ea typeface="宋体" panose="02010600030101010101" pitchFamily="2" charset="-122"/>
                  </a:rPr>
                  <a:t> </a:t>
                </a:r>
                <a:endParaRPr lang="zh-CN" altLang="zh-CN" sz="1800" kern="100" dirty="0">
                  <a:effectLst/>
                  <a:latin typeface="Times New Roman" panose="02020603050405020304" pitchFamily="18" charset="0"/>
                  <a:ea typeface="宋体" panose="02010600030101010101" pitchFamily="2" charset="-122"/>
                </a:endParaRPr>
              </a:p>
              <a:p>
                <a:pPr algn="just"/>
                <a14:m>
                  <m:oMathPara xmlns:m="http://schemas.openxmlformats.org/officeDocument/2006/math">
                    <m:oMathParaPr>
                      <m:jc m:val="centerGroup"/>
                    </m:oMathParaPr>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θ</m:t>
                              </m:r>
                            </m:e>
                            <m:sub>
                              <m:r>
                                <m:rPr>
                                  <m:sty m:val="p"/>
                                </m:rPr>
                                <a:rPr lang="en-US" altLang="zh-CN" sz="1400" kern="100">
                                  <a:solidFill>
                                    <a:srgbClr val="000000"/>
                                  </a:solidFill>
                                  <a:effectLst/>
                                  <a:latin typeface="Cambria Math" panose="02040503050406030204" pitchFamily="18" charset="0"/>
                                  <a:ea typeface="宋体" panose="02010600030101010101" pitchFamily="2" charset="-122"/>
                                </a:rPr>
                                <m:t>A</m:t>
                              </m:r>
                            </m:sub>
                          </m:sSub>
                        </m:sub>
                      </m:s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rPr>
                            <m:t>𝐽</m:t>
                          </m:r>
                        </m:e>
                        <m:sub>
                          <m:r>
                            <a:rPr lang="en-US" altLang="zh-CN" sz="1400" i="1" kern="100">
                              <a:solidFill>
                                <a:srgbClr val="000000"/>
                              </a:solidFill>
                              <a:effectLst/>
                              <a:latin typeface="Cambria Math" panose="02040503050406030204" pitchFamily="18" charset="0"/>
                              <a:ea typeface="宋体" panose="02010600030101010101" pitchFamily="2" charset="-122"/>
                            </a:rPr>
                            <m:t>𝐿𝑜𝑐𝑎𝑙𝑖𝑧𝑎𝑡𝑖𝑜𝑛</m:t>
                          </m:r>
                        </m:sub>
                      </m:sSub>
                      <m:r>
                        <a:rPr lang="en-US" altLang="zh-CN" sz="1400" i="1" kern="100">
                          <a:solidFill>
                            <a:srgbClr val="000000"/>
                          </a:solidFill>
                          <a:effectLst/>
                          <a:latin typeface="Cambria Math" panose="02040503050406030204" pitchFamily="18" charset="0"/>
                          <a:ea typeface="宋体" panose="02010600030101010101" pitchFamily="2" charset="-122"/>
                        </a:rPr>
                        <m:t>=</m:t>
                      </m:r>
                      <m:r>
                        <a:rPr lang="en-US" altLang="zh-CN" sz="1400" i="1" kern="100">
                          <a:solidFill>
                            <a:srgbClr val="000000"/>
                          </a:solidFill>
                          <a:effectLst/>
                          <a:latin typeface="Cambria Math" panose="02040503050406030204" pitchFamily="18" charset="0"/>
                          <a:ea typeface="宋体" panose="02010600030101010101" pitchFamily="2" charset="-122"/>
                        </a:rPr>
                        <m:t>𝔼</m:t>
                      </m:r>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f>
                            <m:fPr>
                              <m:ctrlPr>
                                <a:rPr lang="zh-CN" altLang="zh-CN" sz="1400" i="1" kern="100">
                                  <a:solidFill>
                                    <a:srgbClr val="000000"/>
                                  </a:solidFill>
                                  <a:effectLst/>
                                  <a:latin typeface="Cambria Math" panose="02040503050406030204" pitchFamily="18" charset="0"/>
                                  <a:ea typeface="Cambria Math" panose="020405030504060302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rPr>
                                <m:t>1</m:t>
                              </m:r>
                            </m:num>
                            <m:den>
                              <m:r>
                                <a:rPr lang="en-US" altLang="zh-CN" sz="1400" i="1" kern="100">
                                  <a:solidFill>
                                    <a:srgbClr val="000000"/>
                                  </a:solidFill>
                                  <a:effectLst/>
                                  <a:latin typeface="Cambria Math" panose="02040503050406030204" pitchFamily="18" charset="0"/>
                                  <a:ea typeface="宋体" panose="02010600030101010101" pitchFamily="2" charset="-122"/>
                                </a:rPr>
                                <m:t>𝑀</m:t>
                              </m:r>
                            </m:den>
                          </m:f>
                          <m:r>
                            <a:rPr lang="en-US" altLang="zh-CN" sz="1400" i="1" kern="100">
                              <a:solidFill>
                                <a:srgbClr val="000000"/>
                              </a:solidFill>
                              <a:effectLst/>
                              <a:latin typeface="Cambria Math" panose="02040503050406030204" pitchFamily="18" charset="0"/>
                              <a:ea typeface="宋体" panose="02010600030101010101" pitchFamily="2" charset="-122"/>
                            </a:rPr>
                            <m:t>𝑅</m:t>
                          </m:r>
                          <m:d>
                            <m:dPr>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r>
                                <a:rPr lang="en-US" altLang="zh-CN" sz="1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e>
                          </m:d>
                          <m:nary>
                            <m:naryPr>
                              <m:chr m:val="∑"/>
                              <m:limLoc m:val="undOvr"/>
                              <m:ctrlPr>
                                <a:rPr lang="zh-CN" altLang="zh-CN" sz="1400" i="1" kern="100">
                                  <a:solidFill>
                                    <a:srgbClr val="000000"/>
                                  </a:solidFill>
                                  <a:effectLst/>
                                  <a:latin typeface="Cambria Math" panose="02040503050406030204" pitchFamily="18" charset="0"/>
                                  <a:ea typeface="Cambria Math" panose="020405030504060302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rPr>
                                <m:t>𝑖</m:t>
                              </m:r>
                            </m:sub>
                            <m:sup>
                              <m:r>
                                <a:rPr lang="en-US" altLang="zh-CN" sz="1400" i="1" kern="100">
                                  <a:solidFill>
                                    <a:srgbClr val="000000"/>
                                  </a:solidFill>
                                  <a:effectLst/>
                                  <a:latin typeface="Cambria Math" panose="02040503050406030204" pitchFamily="18" charset="0"/>
                                  <a:ea typeface="宋体" panose="02010600030101010101" pitchFamily="2" charset="-122"/>
                                </a:rPr>
                                <m:t>𝑀</m:t>
                              </m:r>
                            </m:sup>
                            <m:e>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θ</m:t>
                                      </m:r>
                                    </m:e>
                                    <m:sub>
                                      <m:r>
                                        <a:rPr lang="en-US" altLang="zh-CN" sz="1400" i="1" kern="100">
                                          <a:solidFill>
                                            <a:srgbClr val="000000"/>
                                          </a:solidFill>
                                          <a:effectLst/>
                                          <a:latin typeface="Cambria Math" panose="02040503050406030204" pitchFamily="18" charset="0"/>
                                          <a:ea typeface="宋体" panose="02010600030101010101" pitchFamily="2" charset="-122"/>
                                        </a:rPr>
                                        <m:t>𝐴</m:t>
                                      </m:r>
                                    </m:sub>
                                  </m:sSub>
                                </m:sub>
                              </m:sSub>
                            </m:e>
                          </m:nary>
                          <m:func>
                            <m:funcPr>
                              <m:ctrlPr>
                                <a:rPr lang="zh-CN" altLang="zh-CN" sz="1400" i="1" kern="100">
                                  <a:solidFill>
                                    <a:srgbClr val="000000"/>
                                  </a:solidFill>
                                  <a:effectLst/>
                                  <a:latin typeface="Cambria Math" panose="02040503050406030204" pitchFamily="18" charset="0"/>
                                  <a:ea typeface="Cambria Math" panose="02040503050406030204" pitchFamily="18" charset="0"/>
                                </a:rPr>
                              </m:ctrlPr>
                            </m:funcPr>
                            <m:fName>
                              <m:r>
                                <a:rPr lang="en-US" altLang="zh-CN" sz="1400" i="1" kern="100">
                                  <a:solidFill>
                                    <a:srgbClr val="000000"/>
                                  </a:solidFill>
                                  <a:effectLst/>
                                  <a:latin typeface="Cambria Math" panose="02040503050406030204" pitchFamily="18" charset="0"/>
                                  <a:ea typeface="宋体" panose="02010600030101010101" pitchFamily="2" charset="-122"/>
                                </a:rPr>
                                <m:t>𝑙𝑜𝑔</m:t>
                              </m:r>
                            </m:fName>
                            <m:e>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π</m:t>
                                  </m:r>
                                </m:e>
                                <m:sub>
                                  <m:r>
                                    <a:rPr lang="en-US" altLang="zh-CN" sz="1400" i="1" kern="100">
                                      <a:solidFill>
                                        <a:srgbClr val="000000"/>
                                      </a:solidFill>
                                      <a:effectLst/>
                                      <a:latin typeface="Cambria Math" panose="02040503050406030204" pitchFamily="18" charset="0"/>
                                      <a:ea typeface="宋体" panose="02010600030101010101" pitchFamily="2" charset="-122"/>
                                    </a:rPr>
                                    <m:t>𝐴</m:t>
                                  </m:r>
                                </m:sub>
                              </m:sSub>
                            </m:e>
                          </m:func>
                          <m:d>
                            <m:dPr>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rPr>
                                    <m:t>𝑣</m:t>
                                  </m:r>
                                </m:e>
                                <m:sub>
                                  <m:r>
                                    <a:rPr lang="en-US" altLang="zh-CN" sz="1400" i="1" kern="100">
                                      <a:solidFill>
                                        <a:srgbClr val="000000"/>
                                      </a:solidFill>
                                      <a:effectLst/>
                                      <a:latin typeface="Cambria Math" panose="02040503050406030204" pitchFamily="18" charset="0"/>
                                      <a:ea typeface="宋体" panose="02010600030101010101" pitchFamily="2" charset="-122"/>
                                    </a:rPr>
                                    <m:t>𝑖</m:t>
                                  </m:r>
                                </m:sub>
                              </m:sSub>
                            </m:e>
                            <m:e>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rPr>
                                    <m:t>𝑠</m:t>
                                  </m:r>
                                </m:e>
                                <m:sub>
                                  <m:r>
                                    <a:rPr lang="en-US" altLang="zh-CN" sz="1400" i="1" kern="100">
                                      <a:solidFill>
                                        <a:srgbClr val="000000"/>
                                      </a:solidFill>
                                      <a:effectLst/>
                                      <a:latin typeface="Cambria Math" panose="02040503050406030204" pitchFamily="18" charset="0"/>
                                      <a:ea typeface="宋体" panose="02010600030101010101" pitchFamily="2" charset="-122"/>
                                    </a:rPr>
                                    <m:t>𝐴</m:t>
                                  </m:r>
                                </m:sub>
                              </m:sSub>
                            </m:e>
                          </m:d>
                        </m:e>
                      </m:d>
                    </m:oMath>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θ</m:t>
                              </m:r>
                            </m:e>
                            <m:sub>
                              <m:r>
                                <a:rPr lang="en-US" altLang="zh-CN" sz="1400" i="1" kern="100">
                                  <a:solidFill>
                                    <a:srgbClr val="000000"/>
                                  </a:solidFill>
                                  <a:effectLst/>
                                  <a:latin typeface="Cambria Math" panose="02040503050406030204" pitchFamily="18" charset="0"/>
                                  <a:ea typeface="宋体" panose="02010600030101010101" pitchFamily="2" charset="-122"/>
                                </a:rPr>
                                <m:t>𝐵</m:t>
                              </m:r>
                            </m:sub>
                          </m:sSub>
                        </m:sub>
                      </m:s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rPr>
                            <m:t>𝐽</m:t>
                          </m:r>
                        </m:e>
                        <m:sub>
                          <m:r>
                            <a:rPr lang="en-US" altLang="zh-CN" sz="1400" i="1" kern="100">
                              <a:solidFill>
                                <a:srgbClr val="000000"/>
                              </a:solidFill>
                              <a:effectLst/>
                              <a:latin typeface="Cambria Math" panose="02040503050406030204" pitchFamily="18" charset="0"/>
                              <a:ea typeface="宋体" panose="02010600030101010101" pitchFamily="2" charset="-122"/>
                            </a:rPr>
                            <m:t>𝐿𝑜𝑐𝑎𝑙𝑖𝑧𝑎𝑡𝑖𝑜𝑛</m:t>
                          </m:r>
                        </m:sub>
                      </m:sSub>
                      <m:r>
                        <a:rPr lang="en-US" altLang="zh-CN" sz="1400" i="1" kern="100">
                          <a:solidFill>
                            <a:srgbClr val="000000"/>
                          </a:solidFill>
                          <a:effectLst/>
                          <a:latin typeface="Cambria Math" panose="02040503050406030204" pitchFamily="18" charset="0"/>
                          <a:ea typeface="宋体" panose="02010600030101010101" pitchFamily="2" charset="-122"/>
                        </a:rPr>
                        <m:t>=</m:t>
                      </m:r>
                      <m:r>
                        <a:rPr lang="en-US" altLang="zh-CN" sz="1400" i="1" kern="100">
                          <a:solidFill>
                            <a:srgbClr val="000000"/>
                          </a:solidFill>
                          <a:effectLst/>
                          <a:latin typeface="Cambria Math" panose="02040503050406030204" pitchFamily="18" charset="0"/>
                          <a:ea typeface="宋体" panose="02010600030101010101" pitchFamily="2" charset="-122"/>
                        </a:rPr>
                        <m:t>𝔼</m:t>
                      </m:r>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rPr>
                            <m:t>𝑅</m:t>
                          </m:r>
                          <m:d>
                            <m:dPr>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r>
                                <a:rPr lang="en-US" altLang="zh-CN" sz="1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e>
                          </m:d>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θ</m:t>
                                  </m:r>
                                </m:e>
                                <m:sub>
                                  <m:r>
                                    <a:rPr lang="en-US" altLang="zh-CN" sz="1400" i="1" kern="100">
                                      <a:solidFill>
                                        <a:srgbClr val="000000"/>
                                      </a:solidFill>
                                      <a:effectLst/>
                                      <a:latin typeface="Cambria Math" panose="02040503050406030204" pitchFamily="18" charset="0"/>
                                      <a:ea typeface="宋体" panose="02010600030101010101" pitchFamily="2" charset="-122"/>
                                    </a:rPr>
                                    <m:t>𝐵</m:t>
                                  </m:r>
                                </m:sub>
                              </m:sSub>
                            </m:sub>
                          </m:sSub>
                          <m:func>
                            <m:funcPr>
                              <m:ctrlPr>
                                <a:rPr lang="zh-CN" altLang="zh-CN" sz="1400" i="1" kern="100">
                                  <a:solidFill>
                                    <a:srgbClr val="000000"/>
                                  </a:solidFill>
                                  <a:effectLst/>
                                  <a:latin typeface="Cambria Math" panose="02040503050406030204" pitchFamily="18" charset="0"/>
                                  <a:ea typeface="Cambria Math" panose="02040503050406030204" pitchFamily="18" charset="0"/>
                                </a:rPr>
                              </m:ctrlPr>
                            </m:funcPr>
                            <m:fName>
                              <m:r>
                                <a:rPr lang="en-US" altLang="zh-CN" sz="1400" i="1" kern="100">
                                  <a:solidFill>
                                    <a:srgbClr val="000000"/>
                                  </a:solidFill>
                                  <a:effectLst/>
                                  <a:latin typeface="Cambria Math" panose="02040503050406030204" pitchFamily="18" charset="0"/>
                                  <a:ea typeface="宋体" panose="02010600030101010101" pitchFamily="2" charset="-122"/>
                                </a:rPr>
                                <m:t>𝑙𝑜𝑔</m:t>
                              </m:r>
                            </m:fName>
                            <m:e>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π</m:t>
                                  </m:r>
                                </m:e>
                                <m:sub>
                                  <m:r>
                                    <a:rPr lang="en-US" altLang="zh-CN" sz="1400" i="1" kern="100">
                                      <a:solidFill>
                                        <a:srgbClr val="000000"/>
                                      </a:solidFill>
                                      <a:effectLst/>
                                      <a:latin typeface="Cambria Math" panose="02040503050406030204" pitchFamily="18" charset="0"/>
                                      <a:ea typeface="宋体" panose="02010600030101010101" pitchFamily="2" charset="-122"/>
                                    </a:rPr>
                                    <m:t>𝐵</m:t>
                                  </m:r>
                                </m:sub>
                              </m:sSub>
                            </m:e>
                          </m:func>
                          <m:d>
                            <m:dPr>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rPr>
                                <m:t>𝑟</m:t>
                              </m:r>
                            </m:e>
                            <m:e>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rPr>
                                    <m:t>𝑠</m:t>
                                  </m:r>
                                </m:e>
                                <m:sub>
                                  <m:r>
                                    <a:rPr lang="en-US" altLang="zh-CN" sz="1400" i="1" kern="100">
                                      <a:solidFill>
                                        <a:srgbClr val="000000"/>
                                      </a:solidFill>
                                      <a:effectLst/>
                                      <a:latin typeface="Cambria Math" panose="02040503050406030204" pitchFamily="18" charset="0"/>
                                      <a:ea typeface="宋体" panose="02010600030101010101" pitchFamily="2" charset="-122"/>
                                    </a:rPr>
                                    <m:t>𝐵</m:t>
                                  </m:r>
                                </m:sub>
                              </m:sSub>
                            </m:e>
                          </m:d>
                        </m:e>
                      </m:d>
                    </m:oMath>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θ</m:t>
                              </m:r>
                            </m:e>
                            <m:sub>
                              <m:r>
                                <a:rPr lang="en-US" altLang="zh-CN" sz="1400" i="1" kern="100">
                                  <a:solidFill>
                                    <a:srgbClr val="000000"/>
                                  </a:solidFill>
                                  <a:effectLst/>
                                  <a:latin typeface="Cambria Math" panose="02040503050406030204" pitchFamily="18" charset="0"/>
                                  <a:ea typeface="宋体" panose="02010600030101010101" pitchFamily="2" charset="-122"/>
                                </a:rPr>
                                <m:t>𝐵</m:t>
                              </m:r>
                            </m:sub>
                          </m:sSub>
                        </m:sub>
                      </m:s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rPr>
                            <m:t>𝐽</m:t>
                          </m:r>
                        </m:e>
                        <m:sub>
                          <m:r>
                            <a:rPr lang="en-US" altLang="zh-CN" sz="1400" i="1" kern="100">
                              <a:solidFill>
                                <a:srgbClr val="000000"/>
                              </a:solidFill>
                              <a:effectLst/>
                              <a:latin typeface="Cambria Math" panose="02040503050406030204" pitchFamily="18" charset="0"/>
                              <a:ea typeface="宋体" panose="02010600030101010101" pitchFamily="2" charset="-122"/>
                            </a:rPr>
                            <m:t>𝐺𝑢𝑖𝑑𝑎𝑛𝑐𝑒</m:t>
                          </m:r>
                        </m:sub>
                      </m:sSub>
                      <m:r>
                        <a:rPr lang="en-US" altLang="zh-CN" sz="1400" i="1" kern="100">
                          <a:solidFill>
                            <a:srgbClr val="000000"/>
                          </a:solidFill>
                          <a:effectLst/>
                          <a:latin typeface="Cambria Math" panose="02040503050406030204" pitchFamily="18" charset="0"/>
                          <a:ea typeface="宋体" panose="02010600030101010101" pitchFamily="2" charset="-122"/>
                        </a:rPr>
                        <m:t>=</m:t>
                      </m:r>
                      <m:r>
                        <a:rPr lang="en-US" altLang="zh-CN" sz="1400" i="1" kern="100">
                          <a:solidFill>
                            <a:srgbClr val="000000"/>
                          </a:solidFill>
                          <a:effectLst/>
                          <a:latin typeface="Cambria Math" panose="02040503050406030204" pitchFamily="18" charset="0"/>
                          <a:ea typeface="宋体" panose="02010600030101010101" pitchFamily="2" charset="-122"/>
                        </a:rPr>
                        <m:t>𝔼</m:t>
                      </m:r>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f>
                            <m:fPr>
                              <m:ctrlPr>
                                <a:rPr lang="zh-CN" altLang="zh-CN" sz="1400" i="1" kern="100">
                                  <a:solidFill>
                                    <a:srgbClr val="000000"/>
                                  </a:solidFill>
                                  <a:effectLst/>
                                  <a:latin typeface="Cambria Math" panose="02040503050406030204" pitchFamily="18" charset="0"/>
                                  <a:ea typeface="Cambria Math" panose="02040503050406030204" pitchFamily="18" charset="0"/>
                                </a:rPr>
                              </m:ctrlPr>
                            </m:fPr>
                            <m:num>
                              <m:r>
                                <a:rPr lang="en-US" altLang="zh-CN" sz="1400" i="1" kern="100">
                                  <a:solidFill>
                                    <a:srgbClr val="000000"/>
                                  </a:solidFill>
                                  <a:effectLst/>
                                  <a:latin typeface="Cambria Math" panose="02040503050406030204" pitchFamily="18" charset="0"/>
                                  <a:ea typeface="宋体" panose="02010600030101010101" pitchFamily="2" charset="-122"/>
                                </a:rPr>
                                <m:t>1</m:t>
                              </m:r>
                            </m:num>
                            <m:den>
                              <m:r>
                                <a:rPr lang="en-US" altLang="zh-CN" sz="1400" i="1" kern="100">
                                  <a:solidFill>
                                    <a:srgbClr val="000000"/>
                                  </a:solidFill>
                                  <a:effectLst/>
                                  <a:latin typeface="Cambria Math" panose="02040503050406030204" pitchFamily="18" charset="0"/>
                                  <a:ea typeface="宋体" panose="02010600030101010101" pitchFamily="2" charset="-122"/>
                                </a:rPr>
                                <m:t>𝑀</m:t>
                              </m:r>
                            </m:den>
                          </m:f>
                          <m:r>
                            <a:rPr lang="en-US" altLang="zh-CN" sz="1400" i="1" kern="100">
                              <a:solidFill>
                                <a:srgbClr val="000000"/>
                              </a:solidFill>
                              <a:effectLst/>
                              <a:latin typeface="Cambria Math" panose="02040503050406030204" pitchFamily="18" charset="0"/>
                              <a:ea typeface="宋体" panose="02010600030101010101" pitchFamily="2" charset="-122"/>
                            </a:rPr>
                            <m:t>𝑅</m:t>
                          </m:r>
                          <m:d>
                            <m:dPr>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r>
                                <a:rPr lang="en-US" altLang="zh-CN" sz="1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e>
                          </m:d>
                          <m:nary>
                            <m:naryPr>
                              <m:chr m:val="∑"/>
                              <m:limLoc m:val="undOvr"/>
                              <m:ctrlPr>
                                <a:rPr lang="zh-CN" altLang="zh-CN" sz="1400" i="1" kern="100">
                                  <a:solidFill>
                                    <a:srgbClr val="000000"/>
                                  </a:solidFill>
                                  <a:effectLst/>
                                  <a:latin typeface="Cambria Math" panose="02040503050406030204" pitchFamily="18" charset="0"/>
                                  <a:ea typeface="Cambria Math" panose="02040503050406030204" pitchFamily="18" charset="0"/>
                                </a:rPr>
                              </m:ctrlPr>
                            </m:naryPr>
                            <m:sub>
                              <m:r>
                                <a:rPr lang="en-US" altLang="zh-CN" sz="1400" i="1" kern="100">
                                  <a:solidFill>
                                    <a:srgbClr val="000000"/>
                                  </a:solidFill>
                                  <a:effectLst/>
                                  <a:latin typeface="Cambria Math" panose="02040503050406030204" pitchFamily="18" charset="0"/>
                                  <a:ea typeface="宋体" panose="02010600030101010101" pitchFamily="2" charset="-122"/>
                                </a:rPr>
                                <m:t>𝑖</m:t>
                              </m:r>
                            </m:sub>
                            <m:sup>
                              <m:r>
                                <a:rPr lang="en-US" altLang="zh-CN" sz="1400" i="1" kern="100">
                                  <a:solidFill>
                                    <a:srgbClr val="000000"/>
                                  </a:solidFill>
                                  <a:effectLst/>
                                  <a:latin typeface="Cambria Math" panose="02040503050406030204" pitchFamily="18" charset="0"/>
                                  <a:ea typeface="宋体" panose="02010600030101010101" pitchFamily="2" charset="-122"/>
                                </a:rPr>
                                <m:t>𝑀</m:t>
                              </m:r>
                            </m:sup>
                            <m:e>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θ</m:t>
                                      </m:r>
                                    </m:e>
                                    <m:sub>
                                      <m:r>
                                        <a:rPr lang="en-US" altLang="zh-CN" sz="1400" i="1" kern="100">
                                          <a:solidFill>
                                            <a:srgbClr val="000000"/>
                                          </a:solidFill>
                                          <a:effectLst/>
                                          <a:latin typeface="Cambria Math" panose="02040503050406030204" pitchFamily="18" charset="0"/>
                                          <a:ea typeface="宋体" panose="02010600030101010101" pitchFamily="2" charset="-122"/>
                                        </a:rPr>
                                        <m:t>𝐵</m:t>
                                      </m:r>
                                    </m:sub>
                                  </m:sSub>
                                </m:sub>
                              </m:sSub>
                            </m:e>
                          </m:nary>
                          <m:func>
                            <m:funcPr>
                              <m:ctrlPr>
                                <a:rPr lang="zh-CN" altLang="zh-CN" sz="1400" i="1" kern="100">
                                  <a:solidFill>
                                    <a:srgbClr val="000000"/>
                                  </a:solidFill>
                                  <a:effectLst/>
                                  <a:latin typeface="Cambria Math" panose="02040503050406030204" pitchFamily="18" charset="0"/>
                                  <a:ea typeface="Cambria Math" panose="02040503050406030204" pitchFamily="18" charset="0"/>
                                </a:rPr>
                              </m:ctrlPr>
                            </m:funcPr>
                            <m:fName>
                              <m:r>
                                <a:rPr lang="en-US" altLang="zh-CN" sz="1400" i="1" kern="100">
                                  <a:solidFill>
                                    <a:srgbClr val="000000"/>
                                  </a:solidFill>
                                  <a:effectLst/>
                                  <a:latin typeface="Cambria Math" panose="02040503050406030204" pitchFamily="18" charset="0"/>
                                  <a:ea typeface="宋体" panose="02010600030101010101" pitchFamily="2" charset="-122"/>
                                </a:rPr>
                                <m:t>𝑙𝑜𝑔</m:t>
                              </m:r>
                            </m:fName>
                            <m:e>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π</m:t>
                                  </m:r>
                                </m:e>
                                <m:sub>
                                  <m:r>
                                    <a:rPr lang="en-US" altLang="zh-CN" sz="1400" i="1" kern="100">
                                      <a:solidFill>
                                        <a:srgbClr val="000000"/>
                                      </a:solidFill>
                                      <a:effectLst/>
                                      <a:latin typeface="Cambria Math" panose="02040503050406030204" pitchFamily="18" charset="0"/>
                                      <a:ea typeface="宋体" panose="02010600030101010101" pitchFamily="2" charset="-122"/>
                                    </a:rPr>
                                    <m:t>𝐵</m:t>
                                  </m:r>
                                </m:sub>
                              </m:sSub>
                            </m:e>
                          </m:func>
                          <m:d>
                            <m:dPr>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sSub>
                                <m:sSubPr>
                                  <m:ctrlPr>
                                    <a:rPr lang="zh-CN" altLang="zh-CN" sz="1400" i="1" kern="100" smtClean="0">
                                      <a:solidFill>
                                        <a:srgbClr val="000000"/>
                                      </a:solidFill>
                                      <a:effectLst/>
                                      <a:latin typeface="Cambria Math" panose="02040503050406030204" pitchFamily="18" charset="0"/>
                                      <a:ea typeface="Cambria Math" panose="020405030504060302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rPr>
                                    <m:t>𝑣</m:t>
                                  </m:r>
                                </m:e>
                                <m:sub>
                                  <m:r>
                                    <a:rPr lang="en-US" altLang="zh-CN" sz="1400" i="1" kern="100">
                                      <a:solidFill>
                                        <a:srgbClr val="000000"/>
                                      </a:solidFill>
                                      <a:effectLst/>
                                      <a:latin typeface="Cambria Math" panose="02040503050406030204" pitchFamily="18" charset="0"/>
                                      <a:ea typeface="宋体" panose="02010600030101010101" pitchFamily="2" charset="-122"/>
                                    </a:rPr>
                                    <m:t>𝑖</m:t>
                                  </m:r>
                                </m:sub>
                              </m:sSub>
                            </m:e>
                            <m:e>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rPr>
                                    <m:t>𝑠</m:t>
                                  </m:r>
                                </m:e>
                                <m:sub>
                                  <m:r>
                                    <a:rPr lang="en-US" altLang="zh-CN" sz="1400" i="1" kern="100">
                                      <a:solidFill>
                                        <a:srgbClr val="000000"/>
                                      </a:solidFill>
                                      <a:effectLst/>
                                      <a:latin typeface="Cambria Math" panose="02040503050406030204" pitchFamily="18" charset="0"/>
                                      <a:ea typeface="宋体" panose="02010600030101010101" pitchFamily="2" charset="-122"/>
                                    </a:rPr>
                                    <m:t>𝐵</m:t>
                                  </m:r>
                                </m:sub>
                              </m:sSub>
                            </m:e>
                          </m:d>
                        </m:e>
                      </m:d>
                    </m:oMath>
                    <m:oMath xmlns:m="http://schemas.openxmlformats.org/officeDocument/2006/math">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θ</m:t>
                              </m:r>
                            </m:e>
                            <m:sub>
                              <m:r>
                                <a:rPr lang="en-US" altLang="zh-CN" sz="1400" i="1" kern="100">
                                  <a:solidFill>
                                    <a:srgbClr val="000000"/>
                                  </a:solidFill>
                                  <a:effectLst/>
                                  <a:latin typeface="Cambria Math" panose="02040503050406030204" pitchFamily="18" charset="0"/>
                                  <a:ea typeface="宋体" panose="02010600030101010101" pitchFamily="2" charset="-122"/>
                                </a:rPr>
                                <m:t>𝐴</m:t>
                              </m:r>
                            </m:sub>
                          </m:sSub>
                        </m:sub>
                      </m:s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rPr>
                            <m:t>𝐽</m:t>
                          </m:r>
                        </m:e>
                        <m:sub>
                          <m:r>
                            <a:rPr lang="en-US" altLang="zh-CN" sz="1400" i="1" kern="100">
                              <a:solidFill>
                                <a:srgbClr val="000000"/>
                              </a:solidFill>
                              <a:effectLst/>
                              <a:latin typeface="Cambria Math" panose="02040503050406030204" pitchFamily="18" charset="0"/>
                              <a:ea typeface="宋体" panose="02010600030101010101" pitchFamily="2" charset="-122"/>
                            </a:rPr>
                            <m:t>𝐺𝑢𝑖𝑑𝑎𝑛𝑐𝑒</m:t>
                          </m:r>
                        </m:sub>
                      </m:sSub>
                      <m:r>
                        <a:rPr lang="en-US" altLang="zh-CN" sz="1400" i="1" kern="100">
                          <a:solidFill>
                            <a:srgbClr val="000000"/>
                          </a:solidFill>
                          <a:effectLst/>
                          <a:latin typeface="Cambria Math" panose="02040503050406030204" pitchFamily="18" charset="0"/>
                          <a:ea typeface="宋体" panose="02010600030101010101" pitchFamily="2" charset="-122"/>
                        </a:rPr>
                        <m:t>=</m:t>
                      </m:r>
                      <m:r>
                        <m:rPr>
                          <m:sty m:val="p"/>
                        </m:rPr>
                        <a:rPr lang="en-US" altLang="zh-CN" sz="1400" kern="100">
                          <a:solidFill>
                            <a:srgbClr val="000000"/>
                          </a:solidFill>
                          <a:effectLst/>
                          <a:latin typeface="Cambria Math" panose="02040503050406030204" pitchFamily="18" charset="0"/>
                          <a:ea typeface="宋体" panose="02010600030101010101" pitchFamily="2" charset="-122"/>
                        </a:rPr>
                        <m:t>E</m:t>
                      </m:r>
                      <m:d>
                        <m:dPr>
                          <m:begChr m:val="["/>
                          <m:endChr m:val="]"/>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rPr>
                            <m:t>𝑅</m:t>
                          </m:r>
                          <m:d>
                            <m:dPr>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r>
                                <a:rPr lang="en-US" altLang="zh-CN" sz="1400" kern="100">
                                  <a:solidFill>
                                    <a:srgbClr val="000000"/>
                                  </a:solidFill>
                                  <a:effectLst/>
                                  <a:latin typeface="Cambria Math" panose="02040503050406030204" pitchFamily="18" charset="0"/>
                                  <a:ea typeface="宋体" panose="02010600030101010101" pitchFamily="2" charset="-122"/>
                                  <a:cs typeface="Cambria Math" panose="02040503050406030204" pitchFamily="18" charset="0"/>
                                </a:rPr>
                                <m:t>⋅</m:t>
                              </m:r>
                            </m:e>
                          </m:d>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m:t>
                              </m:r>
                            </m:e>
                            <m:sub>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θ</m:t>
                                  </m:r>
                                </m:e>
                                <m:sub>
                                  <m:r>
                                    <a:rPr lang="en-US" altLang="zh-CN" sz="1400" i="1" kern="100">
                                      <a:solidFill>
                                        <a:srgbClr val="000000"/>
                                      </a:solidFill>
                                      <a:effectLst/>
                                      <a:latin typeface="Cambria Math" panose="02040503050406030204" pitchFamily="18" charset="0"/>
                                      <a:ea typeface="宋体" panose="02010600030101010101" pitchFamily="2" charset="-122"/>
                                    </a:rPr>
                                    <m:t>𝐴</m:t>
                                  </m:r>
                                </m:sub>
                              </m:sSub>
                            </m:sub>
                          </m:sSub>
                          <m:func>
                            <m:funcPr>
                              <m:ctrlPr>
                                <a:rPr lang="zh-CN" altLang="zh-CN" sz="1400" i="1" kern="100">
                                  <a:solidFill>
                                    <a:srgbClr val="000000"/>
                                  </a:solidFill>
                                  <a:effectLst/>
                                  <a:latin typeface="Cambria Math" panose="02040503050406030204" pitchFamily="18" charset="0"/>
                                  <a:ea typeface="Cambria Math" panose="02040503050406030204" pitchFamily="18" charset="0"/>
                                </a:rPr>
                              </m:ctrlPr>
                            </m:funcPr>
                            <m:fName>
                              <m:r>
                                <a:rPr lang="en-US" altLang="zh-CN" sz="1400" i="1" kern="100">
                                  <a:solidFill>
                                    <a:srgbClr val="000000"/>
                                  </a:solidFill>
                                  <a:effectLst/>
                                  <a:latin typeface="Cambria Math" panose="02040503050406030204" pitchFamily="18" charset="0"/>
                                  <a:ea typeface="宋体" panose="02010600030101010101" pitchFamily="2" charset="-122"/>
                                </a:rPr>
                                <m:t>𝑙𝑜𝑔</m:t>
                              </m:r>
                            </m:fName>
                            <m:e>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m:rPr>
                                      <m:sty m:val="p"/>
                                    </m:rPr>
                                    <a:rPr lang="en-US" altLang="zh-CN" sz="1400" kern="100">
                                      <a:solidFill>
                                        <a:srgbClr val="000000"/>
                                      </a:solidFill>
                                      <a:effectLst/>
                                      <a:latin typeface="Cambria Math" panose="02040503050406030204" pitchFamily="18" charset="0"/>
                                      <a:ea typeface="宋体" panose="02010600030101010101" pitchFamily="2" charset="-122"/>
                                    </a:rPr>
                                    <m:t>π</m:t>
                                  </m:r>
                                </m:e>
                                <m:sub>
                                  <m:r>
                                    <a:rPr lang="en-US" altLang="zh-CN" sz="1400" i="1" kern="100">
                                      <a:solidFill>
                                        <a:srgbClr val="000000"/>
                                      </a:solidFill>
                                      <a:effectLst/>
                                      <a:latin typeface="Cambria Math" panose="02040503050406030204" pitchFamily="18" charset="0"/>
                                      <a:ea typeface="宋体" panose="02010600030101010101" pitchFamily="2" charset="-122"/>
                                    </a:rPr>
                                    <m:t>𝐴</m:t>
                                  </m:r>
                                </m:sub>
                              </m:sSub>
                            </m:e>
                          </m:func>
                          <m:d>
                            <m:dPr>
                              <m:ctrlPr>
                                <a:rPr lang="zh-CN" altLang="zh-CN" sz="1400" i="1" kern="100">
                                  <a:solidFill>
                                    <a:srgbClr val="000000"/>
                                  </a:solidFill>
                                  <a:effectLst/>
                                  <a:latin typeface="Cambria Math" panose="02040503050406030204" pitchFamily="18" charset="0"/>
                                  <a:ea typeface="Cambria Math" panose="02040503050406030204" pitchFamily="18" charset="0"/>
                                </a:rPr>
                              </m:ctrlPr>
                            </m:dPr>
                            <m:e>
                              <m:r>
                                <a:rPr lang="en-US" altLang="zh-CN" sz="1400" i="1" kern="100">
                                  <a:solidFill>
                                    <a:srgbClr val="000000"/>
                                  </a:solidFill>
                                  <a:effectLst/>
                                  <a:latin typeface="Cambria Math" panose="02040503050406030204" pitchFamily="18" charset="0"/>
                                  <a:ea typeface="宋体" panose="02010600030101010101" pitchFamily="2" charset="-122"/>
                                </a:rPr>
                                <m:t>𝑔</m:t>
                              </m:r>
                            </m:e>
                            <m:e>
                              <m:sSub>
                                <m:sSubPr>
                                  <m:ctrlPr>
                                    <a:rPr lang="zh-CN" altLang="zh-CN" sz="1400" i="1" kern="100">
                                      <a:solidFill>
                                        <a:srgbClr val="000000"/>
                                      </a:solidFill>
                                      <a:effectLst/>
                                      <a:latin typeface="Cambria Math" panose="02040503050406030204" pitchFamily="18" charset="0"/>
                                      <a:ea typeface="Cambria Math" panose="02040503050406030204" pitchFamily="18" charset="0"/>
                                    </a:rPr>
                                  </m:ctrlPr>
                                </m:sSubPr>
                                <m:e>
                                  <m:r>
                                    <a:rPr lang="en-US" altLang="zh-CN" sz="1400" i="1" kern="100">
                                      <a:solidFill>
                                        <a:srgbClr val="000000"/>
                                      </a:solidFill>
                                      <a:effectLst/>
                                      <a:latin typeface="Cambria Math" panose="02040503050406030204" pitchFamily="18" charset="0"/>
                                      <a:ea typeface="宋体" panose="02010600030101010101" pitchFamily="2" charset="-122"/>
                                    </a:rPr>
                                    <m:t>𝑠</m:t>
                                  </m:r>
                                </m:e>
                                <m:sub>
                                  <m:r>
                                    <a:rPr lang="en-US" altLang="zh-CN" sz="1400" i="1" kern="100">
                                      <a:solidFill>
                                        <a:srgbClr val="000000"/>
                                      </a:solidFill>
                                      <a:effectLst/>
                                      <a:latin typeface="Cambria Math" panose="02040503050406030204" pitchFamily="18" charset="0"/>
                                      <a:ea typeface="宋体" panose="02010600030101010101" pitchFamily="2" charset="-122"/>
                                    </a:rPr>
                                    <m:t>𝐴</m:t>
                                  </m:r>
                                </m:sub>
                              </m:sSub>
                            </m:e>
                          </m:d>
                        </m:e>
                      </m:d>
                    </m:oMath>
                  </m:oMathPara>
                </a14:m>
                <a:endParaRPr lang="zh-CN" altLang="zh-CN" sz="1400" kern="100" dirty="0">
                  <a:effectLst/>
                  <a:latin typeface="Times New Roman" panose="02020603050405020304" pitchFamily="18" charset="0"/>
                  <a:ea typeface="宋体" panose="02010600030101010101" pitchFamily="2" charset="-122"/>
                </a:endParaRPr>
              </a:p>
            </p:txBody>
          </p:sp>
        </mc:Choice>
        <mc:Fallback>
          <p:sp>
            <p:nvSpPr>
              <p:cNvPr id="6" name="文本框 5">
                <a:extLst>
                  <a:ext uri="{FF2B5EF4-FFF2-40B4-BE49-F238E27FC236}">
                    <a16:creationId xmlns:a16="http://schemas.microsoft.com/office/drawing/2014/main" id="{CA34B48B-E852-2989-E4D2-D9145DE4C61A}"/>
                  </a:ext>
                </a:extLst>
              </p:cNvPr>
              <p:cNvSpPr txBox="1">
                <a:spLocks noRot="1" noChangeAspect="1" noMove="1" noResize="1" noEditPoints="1" noAdjustHandles="1" noChangeArrowheads="1" noChangeShapeType="1" noTextEdit="1"/>
              </p:cNvSpPr>
              <p:nvPr/>
            </p:nvSpPr>
            <p:spPr>
              <a:xfrm>
                <a:off x="0" y="4543589"/>
                <a:ext cx="6923295" cy="2079544"/>
              </a:xfrm>
              <a:prstGeom prst="rect">
                <a:avLst/>
              </a:prstGeom>
              <a:blipFill>
                <a:blip r:embed="rId4"/>
                <a:stretch>
                  <a:fillRect t="-17576" b="-38182"/>
                </a:stretch>
              </a:blipFill>
            </p:spPr>
            <p:txBody>
              <a:bodyPr/>
              <a:lstStyle/>
              <a:p>
                <a:r>
                  <a:rPr lang="zh-CN" altLang="en-US">
                    <a:noFill/>
                  </a:rPr>
                  <a:t> </a:t>
                </a:r>
              </a:p>
            </p:txBody>
          </p:sp>
        </mc:Fallback>
      </mc:AlternateContent>
      <p:sp>
        <p:nvSpPr>
          <p:cNvPr id="7" name="灯片编号占位符 6">
            <a:extLst>
              <a:ext uri="{FF2B5EF4-FFF2-40B4-BE49-F238E27FC236}">
                <a16:creationId xmlns:a16="http://schemas.microsoft.com/office/drawing/2014/main" id="{25564442-C184-EB0A-9140-E0F34E347E46}"/>
              </a:ext>
            </a:extLst>
          </p:cNvPr>
          <p:cNvSpPr>
            <a:spLocks noGrp="1"/>
          </p:cNvSpPr>
          <p:nvPr>
            <p:ph type="sldNum" sz="quarter" idx="12"/>
          </p:nvPr>
        </p:nvSpPr>
        <p:spPr/>
        <p:txBody>
          <a:bodyPr/>
          <a:lstStyle/>
          <a:p>
            <a:fld id="{039D9172-DCCC-4443-8D5D-6014BB527E2C}" type="slidenum">
              <a:rPr kumimoji="1" lang="zh-CN" altLang="en-US" smtClean="0"/>
              <a:t>31</a:t>
            </a:fld>
            <a:endParaRPr kumimoji="1" lang="zh-CN" altLang="en-US"/>
          </a:p>
        </p:txBody>
      </p:sp>
      <p:sp>
        <p:nvSpPr>
          <p:cNvPr id="2" name="文本框 1">
            <a:extLst>
              <a:ext uri="{FF2B5EF4-FFF2-40B4-BE49-F238E27FC236}">
                <a16:creationId xmlns:a16="http://schemas.microsoft.com/office/drawing/2014/main" id="{BC433C58-CAC7-3865-8D1A-2C1486724F93}"/>
              </a:ext>
            </a:extLst>
          </p:cNvPr>
          <p:cNvSpPr txBox="1"/>
          <p:nvPr/>
        </p:nvSpPr>
        <p:spPr>
          <a:xfrm>
            <a:off x="8258174" y="1597046"/>
            <a:ext cx="3746591" cy="3693319"/>
          </a:xfrm>
          <a:prstGeom prst="rect">
            <a:avLst/>
          </a:prstGeom>
          <a:noFill/>
        </p:spPr>
        <p:txBody>
          <a:bodyPr wrap="square" rtlCol="0">
            <a:spAutoFit/>
          </a:bodyPr>
          <a:lstStyle/>
          <a:p>
            <a:pPr marL="342900" indent="-342900">
              <a:buAutoNum type="arabicPeriod"/>
            </a:pPr>
            <a:r>
              <a:rPr kumimoji="1" lang="zh-CN" altLang="en-US" dirty="0"/>
              <a:t>由于环境是动态的，因此需要对环境的连通情况进行编码：</a:t>
            </a:r>
            <a:endParaRPr kumimoji="1" lang="en-US" altLang="zh-CN" dirty="0"/>
          </a:p>
          <a:p>
            <a:pPr marL="800100" lvl="1" indent="-342900">
              <a:buFont typeface="Arial" panose="020B0604020202020204" pitchFamily="34" charset="0"/>
              <a:buChar char="•"/>
            </a:pPr>
            <a:r>
              <a:rPr kumimoji="1" lang="zh-CN" altLang="en-US" dirty="0"/>
              <a:t>从图上对路径进行采样</a:t>
            </a:r>
            <a:endParaRPr kumimoji="1" lang="en-US" altLang="zh-CN" dirty="0"/>
          </a:p>
          <a:p>
            <a:pPr marL="800100" lvl="1" indent="-342900">
              <a:buFont typeface="Arial" panose="020B0604020202020204" pitchFamily="34" charset="0"/>
              <a:buChar char="•"/>
            </a:pPr>
            <a:r>
              <a:rPr kumimoji="1" lang="zh-CN" altLang="en-US" dirty="0"/>
              <a:t>对路径编码取平均，获得带有连通信息的编码表示</a:t>
            </a:r>
            <a:endParaRPr kumimoji="1" lang="en-US" altLang="zh-CN" dirty="0"/>
          </a:p>
          <a:p>
            <a:pPr marL="342900" indent="-342900">
              <a:buFont typeface="+mj-lt"/>
              <a:buAutoNum type="arabicPeriod"/>
            </a:pPr>
            <a:endParaRPr kumimoji="1" lang="en-US" altLang="zh-CN" dirty="0"/>
          </a:p>
          <a:p>
            <a:pPr marL="342900" indent="-342900">
              <a:buFont typeface="+mj-lt"/>
              <a:buAutoNum type="arabicPeriod"/>
            </a:pPr>
            <a:endParaRPr kumimoji="1" lang="en-US" altLang="zh-CN" dirty="0"/>
          </a:p>
          <a:p>
            <a:pPr marL="342900" indent="-342900">
              <a:buFont typeface="+mj-lt"/>
              <a:buAutoNum type="arabicPeriod"/>
            </a:pPr>
            <a:r>
              <a:rPr kumimoji="1" lang="zh-CN" altLang="en-US" dirty="0"/>
              <a:t>采用了对话轮次级别的奖励：</a:t>
            </a:r>
            <a:endParaRPr kumimoji="1" lang="en-US" altLang="zh-CN" dirty="0"/>
          </a:p>
          <a:p>
            <a:pPr marL="800100" lvl="1" indent="-342900">
              <a:buFont typeface="Arial" panose="020B0604020202020204" pitchFamily="34" charset="0"/>
              <a:buChar char="•"/>
            </a:pPr>
            <a:r>
              <a:rPr kumimoji="1" lang="en-US" altLang="zh-CN" dirty="0"/>
              <a:t>Localization</a:t>
            </a:r>
            <a:r>
              <a:rPr kumimoji="1" lang="zh-CN" altLang="en-US" dirty="0"/>
              <a:t>过程中猜对</a:t>
            </a:r>
            <a:r>
              <a:rPr kumimoji="1" lang="en-US" altLang="zh-CN" dirty="0"/>
              <a:t>Tourist</a:t>
            </a:r>
            <a:r>
              <a:rPr kumimoji="1" lang="zh-CN" altLang="en-US" dirty="0"/>
              <a:t>所在位置则给出奖励</a:t>
            </a:r>
            <a:endParaRPr kumimoji="1" lang="en-US" altLang="zh-CN" dirty="0"/>
          </a:p>
          <a:p>
            <a:pPr marL="800100" lvl="1" indent="-342900">
              <a:buFont typeface="Arial" panose="020B0604020202020204" pitchFamily="34" charset="0"/>
              <a:buChar char="•"/>
            </a:pPr>
            <a:r>
              <a:rPr kumimoji="1" lang="en-US" altLang="zh-CN" dirty="0"/>
              <a:t>Guidance</a:t>
            </a:r>
            <a:r>
              <a:rPr kumimoji="1" lang="zh-CN" altLang="en-US" dirty="0"/>
              <a:t>过程中</a:t>
            </a:r>
            <a:r>
              <a:rPr kumimoji="1" lang="en-US" altLang="zh-CN" dirty="0"/>
              <a:t>Tourist</a:t>
            </a:r>
            <a:r>
              <a:rPr kumimoji="1" lang="zh-CN" altLang="en-US" dirty="0"/>
              <a:t>选择正确的路线则给出奖励</a:t>
            </a:r>
            <a:endParaRPr kumimoji="1" lang="en-US" altLang="zh-CN" dirty="0"/>
          </a:p>
          <a:p>
            <a:pPr marL="800100" lvl="1" indent="-342900">
              <a:buFont typeface="Arial" panose="020B0604020202020204" pitchFamily="34" charset="0"/>
              <a:buChar char="•"/>
            </a:pPr>
            <a:endParaRPr kumimoji="1" lang="zh-CN" altLang="en-US" dirty="0"/>
          </a:p>
        </p:txBody>
      </p:sp>
    </p:spTree>
    <p:extLst>
      <p:ext uri="{BB962C8B-B14F-4D97-AF65-F5344CB8AC3E}">
        <p14:creationId xmlns:p14="http://schemas.microsoft.com/office/powerpoint/2010/main" val="57566970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18BFC05A-8119-B471-5688-48E3D6740A05}"/>
              </a:ext>
            </a:extLst>
          </p:cNvPr>
          <p:cNvSpPr txBox="1"/>
          <p:nvPr/>
        </p:nvSpPr>
        <p:spPr>
          <a:xfrm>
            <a:off x="1119498" y="327923"/>
            <a:ext cx="3021981" cy="461665"/>
          </a:xfrm>
          <a:prstGeom prst="rect">
            <a:avLst/>
          </a:prstGeom>
          <a:noFill/>
        </p:spPr>
        <p:txBody>
          <a:bodyPr wrap="none" rtlCol="0">
            <a:spAutoFit/>
          </a:bodyPr>
          <a:lstStyle/>
          <a:p>
            <a:r>
              <a:rPr kumimoji="1" lang="zh-CN" altLang="en-US" sz="2400" dirty="0"/>
              <a:t>前期工作一</a:t>
            </a:r>
            <a:r>
              <a:rPr kumimoji="1" lang="en-US" altLang="zh-CN" sz="2400" dirty="0"/>
              <a:t>:</a:t>
            </a:r>
            <a:r>
              <a:rPr kumimoji="1" lang="zh-CN" altLang="en-US" sz="2400" dirty="0"/>
              <a:t>实验分析</a:t>
            </a:r>
          </a:p>
        </p:txBody>
      </p:sp>
      <p:pic>
        <p:nvPicPr>
          <p:cNvPr id="5" name="图片 4" descr="图表, 散点图&#10;&#10;描述已自动生成">
            <a:extLst>
              <a:ext uri="{FF2B5EF4-FFF2-40B4-BE49-F238E27FC236}">
                <a16:creationId xmlns:a16="http://schemas.microsoft.com/office/drawing/2014/main" id="{783BD617-F601-66D6-628F-F9A93404A472}"/>
              </a:ext>
            </a:extLst>
          </p:cNvPr>
          <p:cNvPicPr>
            <a:picLocks noChangeAspect="1"/>
          </p:cNvPicPr>
          <p:nvPr/>
        </p:nvPicPr>
        <p:blipFill>
          <a:blip r:embed="rId2"/>
          <a:stretch>
            <a:fillRect/>
          </a:stretch>
        </p:blipFill>
        <p:spPr>
          <a:xfrm>
            <a:off x="1119498" y="2415394"/>
            <a:ext cx="4523317" cy="3389736"/>
          </a:xfrm>
          <a:prstGeom prst="rect">
            <a:avLst/>
          </a:prstGeom>
        </p:spPr>
      </p:pic>
      <p:pic>
        <p:nvPicPr>
          <p:cNvPr id="6" name="图片 5" descr="图表&#10;&#10;描述已自动生成">
            <a:extLst>
              <a:ext uri="{FF2B5EF4-FFF2-40B4-BE49-F238E27FC236}">
                <a16:creationId xmlns:a16="http://schemas.microsoft.com/office/drawing/2014/main" id="{A7E4A71D-B005-0C3C-8741-A90EB47352C1}"/>
              </a:ext>
            </a:extLst>
          </p:cNvPr>
          <p:cNvPicPr>
            <a:picLocks noChangeAspect="1"/>
          </p:cNvPicPr>
          <p:nvPr/>
        </p:nvPicPr>
        <p:blipFill>
          <a:blip r:embed="rId3"/>
          <a:stretch>
            <a:fillRect/>
          </a:stretch>
        </p:blipFill>
        <p:spPr>
          <a:xfrm>
            <a:off x="6096000" y="2415394"/>
            <a:ext cx="4732092" cy="3549069"/>
          </a:xfrm>
          <a:prstGeom prst="rect">
            <a:avLst/>
          </a:prstGeom>
        </p:spPr>
      </p:pic>
      <p:sp>
        <p:nvSpPr>
          <p:cNvPr id="7" name="文本框 6">
            <a:extLst>
              <a:ext uri="{FF2B5EF4-FFF2-40B4-BE49-F238E27FC236}">
                <a16:creationId xmlns:a16="http://schemas.microsoft.com/office/drawing/2014/main" id="{52AE8AEE-0C55-B69D-7A84-DD73A9B3D6D8}"/>
              </a:ext>
            </a:extLst>
          </p:cNvPr>
          <p:cNvSpPr txBox="1"/>
          <p:nvPr/>
        </p:nvSpPr>
        <p:spPr>
          <a:xfrm>
            <a:off x="1363908" y="856620"/>
            <a:ext cx="9357049" cy="1785104"/>
          </a:xfrm>
          <a:prstGeom prst="rect">
            <a:avLst/>
          </a:prstGeom>
          <a:noFill/>
        </p:spPr>
        <p:txBody>
          <a:bodyPr wrap="none" rtlCol="0">
            <a:spAutoFit/>
          </a:bodyPr>
          <a:lstStyle/>
          <a:p>
            <a:r>
              <a:rPr kumimoji="1" lang="en-US" altLang="zh-CN" sz="2200" dirty="0"/>
              <a:t>Accuracy: </a:t>
            </a:r>
          </a:p>
          <a:p>
            <a:pPr marL="342900" indent="-342900">
              <a:buFont typeface="Arial" panose="020B0604020202020204" pitchFamily="34" charset="0"/>
              <a:buChar char="•"/>
            </a:pPr>
            <a:r>
              <a:rPr kumimoji="1" lang="en-US" altLang="zh-CN" sz="2200" dirty="0"/>
              <a:t>Localization: Guide</a:t>
            </a:r>
            <a:r>
              <a:rPr kumimoji="1" lang="zh-CN" altLang="en-US" sz="2200" dirty="0"/>
              <a:t>正确选择</a:t>
            </a:r>
            <a:r>
              <a:rPr kumimoji="1" lang="en-US" altLang="zh-CN" sz="2200" dirty="0"/>
              <a:t>Tourist</a:t>
            </a:r>
            <a:r>
              <a:rPr kumimoji="1" lang="zh-CN" altLang="en-US" sz="2200" dirty="0"/>
              <a:t>所在位置的比例</a:t>
            </a:r>
            <a:endParaRPr kumimoji="1" lang="en-US" altLang="zh-CN" sz="2200" dirty="0"/>
          </a:p>
          <a:p>
            <a:pPr marL="342900" indent="-342900">
              <a:buFont typeface="Arial" panose="020B0604020202020204" pitchFamily="34" charset="0"/>
              <a:buChar char="•"/>
            </a:pPr>
            <a:r>
              <a:rPr kumimoji="1" lang="en-US" altLang="zh-CN" sz="2200" dirty="0"/>
              <a:t>Navigation</a:t>
            </a:r>
            <a:r>
              <a:rPr kumimoji="1" lang="zh-CN" altLang="en-US" sz="2200" dirty="0"/>
              <a:t>：</a:t>
            </a:r>
            <a:r>
              <a:rPr kumimoji="1" lang="en-US" altLang="zh-CN" sz="2200" dirty="0"/>
              <a:t>Tourist</a:t>
            </a:r>
            <a:r>
              <a:rPr kumimoji="1" lang="zh-CN" altLang="en-US" sz="2200" dirty="0"/>
              <a:t>在规定步数内到达目标位置的次数占总次数的比例</a:t>
            </a:r>
            <a:endParaRPr kumimoji="1" lang="en-US" altLang="zh-CN" sz="2200" dirty="0"/>
          </a:p>
          <a:p>
            <a:pPr marL="342900" indent="-342900">
              <a:buFont typeface="Arial" panose="020B0604020202020204" pitchFamily="34" charset="0"/>
              <a:buChar char="•"/>
            </a:pPr>
            <a:endParaRPr kumimoji="1" lang="en-US" altLang="zh-CN" sz="2200" dirty="0"/>
          </a:p>
          <a:p>
            <a:r>
              <a:rPr kumimoji="1" lang="zh-CN" altLang="en-US" sz="2200" dirty="0"/>
              <a:t>下图分别展示了</a:t>
            </a:r>
            <a:r>
              <a:rPr kumimoji="1" lang="en-US" altLang="zh-CN" sz="2200" dirty="0"/>
              <a:t>Localization</a:t>
            </a:r>
            <a:r>
              <a:rPr kumimoji="1" lang="zh-CN" altLang="en-US" sz="2200" dirty="0"/>
              <a:t>和</a:t>
            </a:r>
            <a:r>
              <a:rPr kumimoji="1" lang="en-US" altLang="zh-CN" sz="2200" dirty="0"/>
              <a:t>Navigation</a:t>
            </a:r>
            <a:r>
              <a:rPr kumimoji="1" lang="zh-CN" altLang="en-US" sz="2200" dirty="0"/>
              <a:t>任务中，</a:t>
            </a:r>
            <a:r>
              <a:rPr kumimoji="1" lang="en-US" altLang="zh-CN" sz="2200" dirty="0"/>
              <a:t>Accuracy</a:t>
            </a:r>
            <a:r>
              <a:rPr kumimoji="1" lang="zh-CN" altLang="en-US" sz="2200" dirty="0"/>
              <a:t> 随</a:t>
            </a:r>
            <a:r>
              <a:rPr kumimoji="1" lang="en-US" altLang="zh-CN" sz="2200" dirty="0"/>
              <a:t>epoch</a:t>
            </a:r>
            <a:r>
              <a:rPr kumimoji="1" lang="zh-CN" altLang="en-US" sz="2200" dirty="0"/>
              <a:t>的变化</a:t>
            </a:r>
          </a:p>
        </p:txBody>
      </p:sp>
      <p:sp>
        <p:nvSpPr>
          <p:cNvPr id="8" name="灯片编号占位符 7">
            <a:extLst>
              <a:ext uri="{FF2B5EF4-FFF2-40B4-BE49-F238E27FC236}">
                <a16:creationId xmlns:a16="http://schemas.microsoft.com/office/drawing/2014/main" id="{0D917E69-C0FC-B2F9-0FC1-D0F42AFB27E5}"/>
              </a:ext>
            </a:extLst>
          </p:cNvPr>
          <p:cNvSpPr>
            <a:spLocks noGrp="1"/>
          </p:cNvSpPr>
          <p:nvPr>
            <p:ph type="sldNum" sz="quarter" idx="12"/>
          </p:nvPr>
        </p:nvSpPr>
        <p:spPr/>
        <p:txBody>
          <a:bodyPr/>
          <a:lstStyle/>
          <a:p>
            <a:fld id="{039D9172-DCCC-4443-8D5D-6014BB527E2C}" type="slidenum">
              <a:rPr kumimoji="1" lang="zh-CN" altLang="en-US" smtClean="0"/>
              <a:t>32</a:t>
            </a:fld>
            <a:endParaRPr kumimoji="1" lang="zh-CN" altLang="en-US"/>
          </a:p>
        </p:txBody>
      </p:sp>
      <p:sp>
        <p:nvSpPr>
          <p:cNvPr id="2" name="文本框 1">
            <a:extLst>
              <a:ext uri="{FF2B5EF4-FFF2-40B4-BE49-F238E27FC236}">
                <a16:creationId xmlns:a16="http://schemas.microsoft.com/office/drawing/2014/main" id="{4EBE08DD-6558-86E9-4787-386DC99335F0}"/>
              </a:ext>
            </a:extLst>
          </p:cNvPr>
          <p:cNvSpPr txBox="1"/>
          <p:nvPr/>
        </p:nvSpPr>
        <p:spPr>
          <a:xfrm>
            <a:off x="2788170" y="5921115"/>
            <a:ext cx="6633547" cy="430887"/>
          </a:xfrm>
          <a:prstGeom prst="rect">
            <a:avLst/>
          </a:prstGeom>
          <a:noFill/>
        </p:spPr>
        <p:txBody>
          <a:bodyPr wrap="none" rtlCol="0">
            <a:spAutoFit/>
          </a:bodyPr>
          <a:lstStyle/>
          <a:p>
            <a:r>
              <a:rPr kumimoji="1" lang="zh-CN" altLang="en-US" sz="2200" dirty="0"/>
              <a:t>结论：在训练过程中，验证集上的</a:t>
            </a:r>
            <a:r>
              <a:rPr kumimoji="1" lang="en-US" altLang="zh-CN" sz="2200" dirty="0"/>
              <a:t>Accuracy</a:t>
            </a:r>
            <a:r>
              <a:rPr kumimoji="1" lang="zh-CN" altLang="en-US" sz="2200" dirty="0"/>
              <a:t>趋于稳定</a:t>
            </a:r>
          </a:p>
        </p:txBody>
      </p:sp>
    </p:spTree>
    <p:extLst>
      <p:ext uri="{BB962C8B-B14F-4D97-AF65-F5344CB8AC3E}">
        <p14:creationId xmlns:p14="http://schemas.microsoft.com/office/powerpoint/2010/main" val="3718401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表格&#10;&#10;描述已自动生成">
            <a:extLst>
              <a:ext uri="{FF2B5EF4-FFF2-40B4-BE49-F238E27FC236}">
                <a16:creationId xmlns:a16="http://schemas.microsoft.com/office/drawing/2014/main" id="{C8098603-B18A-5E70-3247-D6D143A64477}"/>
              </a:ext>
            </a:extLst>
          </p:cNvPr>
          <p:cNvPicPr>
            <a:picLocks noChangeAspect="1"/>
          </p:cNvPicPr>
          <p:nvPr/>
        </p:nvPicPr>
        <p:blipFill>
          <a:blip r:embed="rId3"/>
          <a:stretch>
            <a:fillRect/>
          </a:stretch>
        </p:blipFill>
        <p:spPr>
          <a:xfrm>
            <a:off x="1761986" y="2751204"/>
            <a:ext cx="8126652" cy="2277533"/>
          </a:xfrm>
          <a:prstGeom prst="rect">
            <a:avLst/>
          </a:prstGeom>
        </p:spPr>
      </p:pic>
      <p:sp>
        <p:nvSpPr>
          <p:cNvPr id="5" name="文本框 4">
            <a:extLst>
              <a:ext uri="{FF2B5EF4-FFF2-40B4-BE49-F238E27FC236}">
                <a16:creationId xmlns:a16="http://schemas.microsoft.com/office/drawing/2014/main" id="{2C593591-76BC-2C5E-050A-867DE513BD86}"/>
              </a:ext>
            </a:extLst>
          </p:cNvPr>
          <p:cNvSpPr txBox="1"/>
          <p:nvPr/>
        </p:nvSpPr>
        <p:spPr>
          <a:xfrm>
            <a:off x="1054100" y="660400"/>
            <a:ext cx="3262432" cy="461665"/>
          </a:xfrm>
          <a:prstGeom prst="rect">
            <a:avLst/>
          </a:prstGeom>
          <a:noFill/>
        </p:spPr>
        <p:txBody>
          <a:bodyPr wrap="none" rtlCol="0">
            <a:spAutoFit/>
          </a:bodyPr>
          <a:lstStyle/>
          <a:p>
            <a:r>
              <a:rPr kumimoji="1" lang="zh-CN" altLang="en-US" sz="2400" dirty="0"/>
              <a:t>前期工作一：实验分析</a:t>
            </a:r>
          </a:p>
        </p:txBody>
      </p:sp>
      <p:sp>
        <p:nvSpPr>
          <p:cNvPr id="6" name="文本框 5">
            <a:extLst>
              <a:ext uri="{FF2B5EF4-FFF2-40B4-BE49-F238E27FC236}">
                <a16:creationId xmlns:a16="http://schemas.microsoft.com/office/drawing/2014/main" id="{1E3108A4-A891-1504-264C-6FE2D4BC2B40}"/>
              </a:ext>
            </a:extLst>
          </p:cNvPr>
          <p:cNvSpPr txBox="1"/>
          <p:nvPr/>
        </p:nvSpPr>
        <p:spPr>
          <a:xfrm>
            <a:off x="1761986" y="1370142"/>
            <a:ext cx="8979877" cy="1107996"/>
          </a:xfrm>
          <a:prstGeom prst="rect">
            <a:avLst/>
          </a:prstGeom>
          <a:noFill/>
        </p:spPr>
        <p:txBody>
          <a:bodyPr wrap="square" rtlCol="0">
            <a:spAutoFit/>
          </a:bodyPr>
          <a:lstStyle/>
          <a:p>
            <a:r>
              <a:rPr kumimoji="1" lang="en-US" altLang="zh-CN" sz="2200" dirty="0"/>
              <a:t>Topographic</a:t>
            </a:r>
            <a:r>
              <a:rPr kumimoji="1" lang="zh-CN" altLang="en-US" sz="2200" dirty="0"/>
              <a:t> </a:t>
            </a:r>
            <a:r>
              <a:rPr kumimoji="1" lang="en-US" altLang="zh-CN" sz="2200" dirty="0"/>
              <a:t>Similarity</a:t>
            </a:r>
            <a:r>
              <a:rPr kumimoji="1" lang="zh-CN" altLang="en-US" sz="2200" dirty="0"/>
              <a:t>：描述语言的组成性</a:t>
            </a:r>
            <a:endParaRPr kumimoji="1" lang="en-US" altLang="zh-CN" sz="2200" dirty="0"/>
          </a:p>
          <a:p>
            <a:r>
              <a:rPr kumimoji="1" lang="en-US" altLang="zh-CN" sz="2200" dirty="0"/>
              <a:t>Purity</a:t>
            </a:r>
            <a:r>
              <a:rPr kumimoji="1" lang="zh-CN" altLang="en-US" sz="2200" dirty="0"/>
              <a:t>：对生成的语言进行聚类，分别以颜色，形状，位置作为标签，计算</a:t>
            </a:r>
            <a:r>
              <a:rPr kumimoji="1" lang="en-US" altLang="zh-CN" sz="2200" dirty="0"/>
              <a:t>purity</a:t>
            </a:r>
            <a:r>
              <a:rPr kumimoji="1" lang="zh-CN" altLang="en-US" sz="2200" dirty="0"/>
              <a:t>。描述了语言里包含该类信息的多少。</a:t>
            </a:r>
            <a:endParaRPr kumimoji="1" lang="en-US" altLang="zh-CN" sz="2200" dirty="0"/>
          </a:p>
        </p:txBody>
      </p:sp>
      <p:sp>
        <p:nvSpPr>
          <p:cNvPr id="7" name="灯片编号占位符 6">
            <a:extLst>
              <a:ext uri="{FF2B5EF4-FFF2-40B4-BE49-F238E27FC236}">
                <a16:creationId xmlns:a16="http://schemas.microsoft.com/office/drawing/2014/main" id="{2E691D59-6C63-A02F-42C9-A7AF7ADF065C}"/>
              </a:ext>
            </a:extLst>
          </p:cNvPr>
          <p:cNvSpPr>
            <a:spLocks noGrp="1"/>
          </p:cNvSpPr>
          <p:nvPr>
            <p:ph type="sldNum" sz="quarter" idx="12"/>
          </p:nvPr>
        </p:nvSpPr>
        <p:spPr/>
        <p:txBody>
          <a:bodyPr/>
          <a:lstStyle/>
          <a:p>
            <a:fld id="{039D9172-DCCC-4443-8D5D-6014BB527E2C}" type="slidenum">
              <a:rPr kumimoji="1" lang="zh-CN" altLang="en-US" smtClean="0"/>
              <a:t>33</a:t>
            </a:fld>
            <a:endParaRPr kumimoji="1" lang="zh-CN" altLang="en-US"/>
          </a:p>
        </p:txBody>
      </p:sp>
      <p:sp>
        <p:nvSpPr>
          <p:cNvPr id="2" name="文本框 1">
            <a:extLst>
              <a:ext uri="{FF2B5EF4-FFF2-40B4-BE49-F238E27FC236}">
                <a16:creationId xmlns:a16="http://schemas.microsoft.com/office/drawing/2014/main" id="{B36D2D55-99E3-FFC0-F193-4421CC060C56}"/>
              </a:ext>
            </a:extLst>
          </p:cNvPr>
          <p:cNvSpPr txBox="1"/>
          <p:nvPr/>
        </p:nvSpPr>
        <p:spPr>
          <a:xfrm>
            <a:off x="1871638" y="5061584"/>
            <a:ext cx="324128" cy="369332"/>
          </a:xfrm>
          <a:prstGeom prst="rect">
            <a:avLst/>
          </a:prstGeom>
          <a:noFill/>
        </p:spPr>
        <p:txBody>
          <a:bodyPr wrap="none" rtlCol="0">
            <a:spAutoFit/>
          </a:bodyPr>
          <a:lstStyle/>
          <a:p>
            <a:r>
              <a:rPr lang="en-US" altLang="zh-CN" dirty="0">
                <a:solidFill>
                  <a:srgbClr val="000000"/>
                </a:solidFill>
                <a:effectLst/>
                <a:latin typeface="Menlo" panose="020B0609030804020204" pitchFamily="49" charset="0"/>
              </a:rPr>
              <a:t> </a:t>
            </a:r>
          </a:p>
        </p:txBody>
      </p:sp>
      <p:sp>
        <p:nvSpPr>
          <p:cNvPr id="3" name="文本框 2">
            <a:extLst>
              <a:ext uri="{FF2B5EF4-FFF2-40B4-BE49-F238E27FC236}">
                <a16:creationId xmlns:a16="http://schemas.microsoft.com/office/drawing/2014/main" id="{99BBE658-F423-9639-C08B-4C8B824BDD8C}"/>
              </a:ext>
            </a:extLst>
          </p:cNvPr>
          <p:cNvSpPr txBox="1"/>
          <p:nvPr/>
        </p:nvSpPr>
        <p:spPr>
          <a:xfrm>
            <a:off x="1915874" y="5151831"/>
            <a:ext cx="9437926" cy="1446550"/>
          </a:xfrm>
          <a:prstGeom prst="rect">
            <a:avLst/>
          </a:prstGeom>
          <a:noFill/>
        </p:spPr>
        <p:txBody>
          <a:bodyPr wrap="square" rtlCol="0">
            <a:spAutoFit/>
          </a:bodyPr>
          <a:lstStyle/>
          <a:p>
            <a:r>
              <a:rPr kumimoji="1" lang="zh-CN" altLang="en-US" sz="2200" dirty="0"/>
              <a:t>结论：</a:t>
            </a:r>
            <a:endParaRPr kumimoji="1" lang="en-US" altLang="zh-CN" sz="2200" dirty="0"/>
          </a:p>
          <a:p>
            <a:pPr marL="457200" indent="-457200">
              <a:buAutoNum type="arabicPeriod"/>
            </a:pPr>
            <a:r>
              <a:rPr kumimoji="1" lang="zh-CN" altLang="en-US" sz="2200" dirty="0"/>
              <a:t>相比起重建类型的任务，采用辨别类型的任务涌现的语言的组成性更好</a:t>
            </a:r>
            <a:endParaRPr kumimoji="1" lang="en-US" altLang="zh-CN" sz="2200" dirty="0"/>
          </a:p>
          <a:p>
            <a:pPr marL="457200" indent="-457200">
              <a:buAutoNum type="arabicPeriod"/>
            </a:pPr>
            <a:r>
              <a:rPr kumimoji="1" lang="zh-CN" altLang="en-US" sz="2200" dirty="0"/>
              <a:t>相比</a:t>
            </a:r>
            <a:r>
              <a:rPr kumimoji="1" lang="en-US" altLang="zh-CN" sz="2200" dirty="0"/>
              <a:t>discrete</a:t>
            </a:r>
            <a:r>
              <a:rPr kumimoji="1" lang="zh-CN" altLang="en-US" sz="2200" dirty="0"/>
              <a:t> </a:t>
            </a:r>
            <a:r>
              <a:rPr kumimoji="1" lang="en-US" altLang="zh-CN" sz="2200" dirty="0"/>
              <a:t>VAE</a:t>
            </a:r>
            <a:r>
              <a:rPr kumimoji="1" lang="zh-CN" altLang="en-US" sz="2200" dirty="0"/>
              <a:t>，我们的任务包含的关于物体颜色、形状的信息更少，位置信息更多。这可能是由于位置信息能更好的帮助模型定位。</a:t>
            </a:r>
            <a:endParaRPr kumimoji="1" lang="en-US" altLang="zh-CN" sz="2200" dirty="0"/>
          </a:p>
        </p:txBody>
      </p:sp>
    </p:spTree>
    <p:extLst>
      <p:ext uri="{BB962C8B-B14F-4D97-AF65-F5344CB8AC3E}">
        <p14:creationId xmlns:p14="http://schemas.microsoft.com/office/powerpoint/2010/main" val="425028254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98B839D-A728-D67E-A253-99FEC90B631E}"/>
              </a:ext>
            </a:extLst>
          </p:cNvPr>
          <p:cNvSpPr>
            <a:spLocks noGrp="1"/>
          </p:cNvSpPr>
          <p:nvPr>
            <p:ph type="sldNum" sz="quarter" idx="12"/>
          </p:nvPr>
        </p:nvSpPr>
        <p:spPr/>
        <p:txBody>
          <a:bodyPr/>
          <a:lstStyle/>
          <a:p>
            <a:fld id="{039D9172-DCCC-4443-8D5D-6014BB527E2C}" type="slidenum">
              <a:rPr kumimoji="1" lang="zh-CN" altLang="en-US" smtClean="0"/>
              <a:t>34</a:t>
            </a:fld>
            <a:endParaRPr kumimoji="1" lang="zh-CN" altLang="en-US"/>
          </a:p>
        </p:txBody>
      </p:sp>
      <p:sp>
        <p:nvSpPr>
          <p:cNvPr id="5" name="文本框 4">
            <a:extLst>
              <a:ext uri="{FF2B5EF4-FFF2-40B4-BE49-F238E27FC236}">
                <a16:creationId xmlns:a16="http://schemas.microsoft.com/office/drawing/2014/main" id="{5136E2AC-DBF6-1035-5A30-694ED44B577B}"/>
              </a:ext>
            </a:extLst>
          </p:cNvPr>
          <p:cNvSpPr txBox="1"/>
          <p:nvPr/>
        </p:nvSpPr>
        <p:spPr>
          <a:xfrm>
            <a:off x="1054100" y="660400"/>
            <a:ext cx="3262432" cy="461665"/>
          </a:xfrm>
          <a:prstGeom prst="rect">
            <a:avLst/>
          </a:prstGeom>
          <a:noFill/>
        </p:spPr>
        <p:txBody>
          <a:bodyPr wrap="none" rtlCol="0">
            <a:spAutoFit/>
          </a:bodyPr>
          <a:lstStyle/>
          <a:p>
            <a:r>
              <a:rPr kumimoji="1" lang="zh-CN" altLang="en-US" sz="2400" dirty="0"/>
              <a:t>前期工作一：实验分析</a:t>
            </a:r>
          </a:p>
        </p:txBody>
      </p:sp>
      <p:sp>
        <p:nvSpPr>
          <p:cNvPr id="2" name="文本框 1">
            <a:extLst>
              <a:ext uri="{FF2B5EF4-FFF2-40B4-BE49-F238E27FC236}">
                <a16:creationId xmlns:a16="http://schemas.microsoft.com/office/drawing/2014/main" id="{55A0E29D-200B-3226-0C6B-47F3094E3E57}"/>
              </a:ext>
            </a:extLst>
          </p:cNvPr>
          <p:cNvSpPr txBox="1"/>
          <p:nvPr/>
        </p:nvSpPr>
        <p:spPr>
          <a:xfrm>
            <a:off x="1670475" y="1388858"/>
            <a:ext cx="8851049" cy="4154984"/>
          </a:xfrm>
          <a:prstGeom prst="rect">
            <a:avLst/>
          </a:prstGeom>
          <a:noFill/>
        </p:spPr>
        <p:txBody>
          <a:bodyPr wrap="square" rtlCol="0">
            <a:spAutoFit/>
          </a:bodyPr>
          <a:lstStyle/>
          <a:p>
            <a:endParaRPr kumimoji="1" lang="en-US" altLang="zh-CN" sz="2200" dirty="0"/>
          </a:p>
          <a:p>
            <a:r>
              <a:rPr kumimoji="1" lang="zh-CN" altLang="en-US" sz="2200" dirty="0"/>
              <a:t>组成性的例子：</a:t>
            </a:r>
            <a:endParaRPr kumimoji="1" lang="en-US" altLang="zh-CN" sz="2200" dirty="0"/>
          </a:p>
          <a:p>
            <a:pPr marL="285750" indent="-285750">
              <a:buFont typeface="Arial" panose="020B0604020202020204" pitchFamily="34" charset="0"/>
              <a:buChar char="•"/>
            </a:pPr>
            <a:r>
              <a:rPr kumimoji="1" lang="zh-CN" altLang="en-US" sz="2200" dirty="0"/>
              <a:t>只设置一个特征，其他特征值均为</a:t>
            </a:r>
            <a:r>
              <a:rPr kumimoji="1" lang="en-US" altLang="zh-CN" sz="2200" dirty="0"/>
              <a:t>0</a:t>
            </a:r>
          </a:p>
          <a:p>
            <a:pPr lvl="1"/>
            <a:r>
              <a:rPr kumimoji="1" lang="en-US" altLang="zh-CN" sz="2200" dirty="0"/>
              <a:t>Green: </a:t>
            </a:r>
            <a:r>
              <a:rPr lang="zh-CN" altLang="en-US" sz="2200" dirty="0">
                <a:solidFill>
                  <a:srgbClr val="000000"/>
                </a:solidFill>
                <a:effectLst/>
                <a:latin typeface="Menlo" panose="020B0609030804020204" pitchFamily="49" charset="0"/>
              </a:rPr>
              <a:t> </a:t>
            </a:r>
            <a:r>
              <a:rPr lang="en-US" altLang="zh-CN" sz="2200" dirty="0">
                <a:solidFill>
                  <a:srgbClr val="000000"/>
                </a:solidFill>
                <a:effectLst/>
                <a:latin typeface="Menlo" panose="020B0609030804020204" pitchFamily="49" charset="0"/>
              </a:rPr>
              <a:t>3 3 24 5 9</a:t>
            </a:r>
          </a:p>
          <a:p>
            <a:pPr lvl="1"/>
            <a:r>
              <a:rPr kumimoji="1" lang="en-US" altLang="zh-CN" sz="2200" dirty="0"/>
              <a:t>Circle:  </a:t>
            </a:r>
            <a:r>
              <a:rPr lang="en-US" altLang="zh-CN" sz="2200" dirty="0">
                <a:solidFill>
                  <a:srgbClr val="000000"/>
                </a:solidFill>
                <a:effectLst/>
                <a:latin typeface="Menlo" panose="020B0609030804020204" pitchFamily="49" charset="0"/>
              </a:rPr>
              <a:t>3 17 36 17 36</a:t>
            </a:r>
          </a:p>
          <a:p>
            <a:pPr lvl="1"/>
            <a:r>
              <a:rPr kumimoji="1" lang="en-US" altLang="zh-CN" sz="2200" dirty="0"/>
              <a:t>Green circle: </a:t>
            </a:r>
            <a:r>
              <a:rPr lang="zh-CN" altLang="en-US" sz="2200" dirty="0">
                <a:solidFill>
                  <a:srgbClr val="000000"/>
                </a:solidFill>
                <a:effectLst/>
                <a:latin typeface="Menlo" panose="020B0609030804020204" pitchFamily="49" charset="0"/>
              </a:rPr>
              <a:t> </a:t>
            </a:r>
            <a:r>
              <a:rPr lang="en-US" altLang="zh-CN" sz="2200" dirty="0">
                <a:solidFill>
                  <a:srgbClr val="000000"/>
                </a:solidFill>
                <a:effectLst/>
                <a:latin typeface="Menlo" panose="020B0609030804020204" pitchFamily="49" charset="0"/>
              </a:rPr>
              <a:t>3 17 36 17 9</a:t>
            </a:r>
          </a:p>
          <a:p>
            <a:pPr lvl="1"/>
            <a:endParaRPr lang="en-US" altLang="zh-CN" sz="2200" dirty="0">
              <a:solidFill>
                <a:srgbClr val="000000"/>
              </a:solidFill>
              <a:effectLst/>
              <a:latin typeface="Menlo" panose="020B0609030804020204" pitchFamily="49" charset="0"/>
            </a:endParaRPr>
          </a:p>
          <a:p>
            <a:pPr marL="342900" indent="-342900">
              <a:buFont typeface="Arial" panose="020B0604020202020204" pitchFamily="34" charset="0"/>
              <a:buChar char="•"/>
            </a:pPr>
            <a:r>
              <a:rPr lang="zh-CN" altLang="en-US" sz="2200" dirty="0">
                <a:solidFill>
                  <a:srgbClr val="000000"/>
                </a:solidFill>
                <a:latin typeface="Menlo" panose="020B0609030804020204" pitchFamily="49" charset="0"/>
              </a:rPr>
              <a:t>固定一个特征，其他特征值随意变化</a:t>
            </a:r>
            <a:endParaRPr lang="en-US" altLang="zh-CN" sz="2200" dirty="0">
              <a:solidFill>
                <a:srgbClr val="000000"/>
              </a:solidFill>
              <a:latin typeface="Menlo" panose="020B0609030804020204" pitchFamily="49" charset="0"/>
            </a:endParaRPr>
          </a:p>
          <a:p>
            <a:pPr lvl="1"/>
            <a:r>
              <a:rPr kumimoji="1" lang="en-US" altLang="zh-CN" sz="2200" dirty="0"/>
              <a:t>Green: </a:t>
            </a:r>
            <a:r>
              <a:rPr lang="zh-CN" altLang="en-US" sz="2200" dirty="0">
                <a:solidFill>
                  <a:srgbClr val="000000"/>
                </a:solidFill>
                <a:effectLst/>
                <a:latin typeface="Menlo" panose="020B0609030804020204" pitchFamily="49" charset="0"/>
              </a:rPr>
              <a:t> 高频词为 </a:t>
            </a:r>
            <a:r>
              <a:rPr lang="en-US" altLang="zh-CN" sz="2200" dirty="0">
                <a:solidFill>
                  <a:srgbClr val="000000"/>
                </a:solidFill>
                <a:effectLst/>
                <a:latin typeface="Menlo" panose="020B0609030804020204" pitchFamily="49" charset="0"/>
              </a:rPr>
              <a:t>5(45% - 33%), 9(27% - 19%)</a:t>
            </a:r>
          </a:p>
          <a:p>
            <a:pPr lvl="1"/>
            <a:r>
              <a:rPr kumimoji="1" lang="en-US" altLang="zh-CN" sz="2200" dirty="0"/>
              <a:t>Circle:</a:t>
            </a:r>
            <a:r>
              <a:rPr kumimoji="1" lang="zh-CN" altLang="en-US" sz="2200" dirty="0"/>
              <a:t> 高频词为 </a:t>
            </a:r>
            <a:r>
              <a:rPr kumimoji="1" lang="en-US" altLang="zh-CN" sz="2200" dirty="0">
                <a:solidFill>
                  <a:srgbClr val="000000"/>
                </a:solidFill>
                <a:latin typeface="Menlo" panose="020B0609030804020204" pitchFamily="49" charset="0"/>
              </a:rPr>
              <a:t>36(86% - 61%)</a:t>
            </a:r>
            <a:endParaRPr lang="en-US" altLang="zh-CN" sz="2200" dirty="0">
              <a:solidFill>
                <a:srgbClr val="000000"/>
              </a:solidFill>
              <a:effectLst/>
              <a:latin typeface="Menlo" panose="020B0609030804020204" pitchFamily="49" charset="0"/>
            </a:endParaRPr>
          </a:p>
          <a:p>
            <a:pPr lvl="1"/>
            <a:r>
              <a:rPr kumimoji="1" lang="en-US" altLang="zh-CN" sz="2200" dirty="0"/>
              <a:t>Green circle:</a:t>
            </a:r>
            <a:r>
              <a:rPr kumimoji="1" lang="zh-CN" altLang="en-US" sz="2200" dirty="0"/>
              <a:t> 以上高频词的组合频率提高 </a:t>
            </a:r>
            <a:r>
              <a:rPr lang="en-US" altLang="zh-CN" sz="2200" dirty="0">
                <a:solidFill>
                  <a:srgbClr val="000000"/>
                </a:solidFill>
                <a:effectLst/>
                <a:latin typeface="Menlo" panose="020B0609030804020204" pitchFamily="49" charset="0"/>
              </a:rPr>
              <a:t>(5, 36)(28% - 8%), (9, 36)(7% - 4%)</a:t>
            </a:r>
          </a:p>
        </p:txBody>
      </p:sp>
    </p:spTree>
    <p:extLst>
      <p:ext uri="{BB962C8B-B14F-4D97-AF65-F5344CB8AC3E}">
        <p14:creationId xmlns:p14="http://schemas.microsoft.com/office/powerpoint/2010/main" val="29289755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9D15F3F6-A4C9-D29B-8263-D76316EC794F}"/>
              </a:ext>
            </a:extLst>
          </p:cNvPr>
          <p:cNvSpPr txBox="1"/>
          <p:nvPr/>
        </p:nvSpPr>
        <p:spPr>
          <a:xfrm>
            <a:off x="1041574" y="254628"/>
            <a:ext cx="5182829" cy="461665"/>
          </a:xfrm>
          <a:prstGeom prst="rect">
            <a:avLst/>
          </a:prstGeom>
          <a:noFill/>
        </p:spPr>
        <p:txBody>
          <a:bodyPr wrap="none" rtlCol="0">
            <a:spAutoFit/>
          </a:bodyPr>
          <a:lstStyle/>
          <a:p>
            <a:r>
              <a:rPr kumimoji="1" lang="zh-CN" altLang="en-US" sz="2400" dirty="0"/>
              <a:t>前期工作二：</a:t>
            </a:r>
            <a:r>
              <a:rPr kumimoji="1" lang="en-US" altLang="zh-CN" sz="2400" dirty="0"/>
              <a:t>real</a:t>
            </a:r>
            <a:r>
              <a:rPr kumimoji="1" lang="zh-CN" altLang="en-US" sz="2400" dirty="0"/>
              <a:t> </a:t>
            </a:r>
            <a:r>
              <a:rPr kumimoji="1" lang="en-US" altLang="zh-CN" sz="2400" dirty="0"/>
              <a:t>world</a:t>
            </a:r>
            <a:r>
              <a:rPr kumimoji="1" lang="zh-CN" altLang="en-US" sz="2400" dirty="0"/>
              <a:t>下的复杂交互</a:t>
            </a:r>
          </a:p>
        </p:txBody>
      </p:sp>
      <p:pic>
        <p:nvPicPr>
          <p:cNvPr id="5" name="图片 4" descr="截屏2022-10-14 上午11.24.32">
            <a:extLst>
              <a:ext uri="{FF2B5EF4-FFF2-40B4-BE49-F238E27FC236}">
                <a16:creationId xmlns:a16="http://schemas.microsoft.com/office/drawing/2014/main" id="{6A8A0606-1E79-F70B-289D-6FE7A9927C08}"/>
              </a:ext>
            </a:extLst>
          </p:cNvPr>
          <p:cNvPicPr>
            <a:picLocks noChangeAspect="1"/>
          </p:cNvPicPr>
          <p:nvPr/>
        </p:nvPicPr>
        <p:blipFill>
          <a:blip r:embed="rId2"/>
          <a:stretch>
            <a:fillRect/>
          </a:stretch>
        </p:blipFill>
        <p:spPr>
          <a:xfrm>
            <a:off x="4915576" y="4034979"/>
            <a:ext cx="4696687" cy="2823021"/>
          </a:xfrm>
          <a:prstGeom prst="rect">
            <a:avLst/>
          </a:prstGeom>
        </p:spPr>
      </p:pic>
      <p:pic>
        <p:nvPicPr>
          <p:cNvPr id="6" name="图片 5" descr="截屏2022-10-14 上午11.28.50">
            <a:extLst>
              <a:ext uri="{FF2B5EF4-FFF2-40B4-BE49-F238E27FC236}">
                <a16:creationId xmlns:a16="http://schemas.microsoft.com/office/drawing/2014/main" id="{D7BB1590-55A1-44F1-281A-FC8CF6B4525E}"/>
              </a:ext>
            </a:extLst>
          </p:cNvPr>
          <p:cNvPicPr>
            <a:picLocks noChangeAspect="1"/>
          </p:cNvPicPr>
          <p:nvPr/>
        </p:nvPicPr>
        <p:blipFill>
          <a:blip r:embed="rId3"/>
          <a:stretch>
            <a:fillRect/>
          </a:stretch>
        </p:blipFill>
        <p:spPr>
          <a:xfrm>
            <a:off x="1830553" y="4052063"/>
            <a:ext cx="1804919" cy="1354444"/>
          </a:xfrm>
          <a:prstGeom prst="rect">
            <a:avLst/>
          </a:prstGeom>
        </p:spPr>
      </p:pic>
      <p:pic>
        <p:nvPicPr>
          <p:cNvPr id="7" name="图片 6" descr="截屏2022-10-14 上午11.30.05">
            <a:extLst>
              <a:ext uri="{FF2B5EF4-FFF2-40B4-BE49-F238E27FC236}">
                <a16:creationId xmlns:a16="http://schemas.microsoft.com/office/drawing/2014/main" id="{8FF81C62-3C25-0E2E-4F56-C94A2C290740}"/>
              </a:ext>
            </a:extLst>
          </p:cNvPr>
          <p:cNvPicPr>
            <a:picLocks noChangeAspect="1"/>
          </p:cNvPicPr>
          <p:nvPr/>
        </p:nvPicPr>
        <p:blipFill>
          <a:blip r:embed="rId4"/>
          <a:stretch>
            <a:fillRect/>
          </a:stretch>
        </p:blipFill>
        <p:spPr>
          <a:xfrm>
            <a:off x="1830553" y="5446490"/>
            <a:ext cx="1804918" cy="1349081"/>
          </a:xfrm>
          <a:prstGeom prst="rect">
            <a:avLst/>
          </a:prstGeom>
        </p:spPr>
      </p:pic>
      <p:sp>
        <p:nvSpPr>
          <p:cNvPr id="8" name="文本框 7">
            <a:extLst>
              <a:ext uri="{FF2B5EF4-FFF2-40B4-BE49-F238E27FC236}">
                <a16:creationId xmlns:a16="http://schemas.microsoft.com/office/drawing/2014/main" id="{0033FAF5-5EA9-2288-9B94-167439BE783E}"/>
              </a:ext>
            </a:extLst>
          </p:cNvPr>
          <p:cNvSpPr txBox="1"/>
          <p:nvPr/>
        </p:nvSpPr>
        <p:spPr>
          <a:xfrm>
            <a:off x="2179616" y="3734107"/>
            <a:ext cx="1106792" cy="369332"/>
          </a:xfrm>
          <a:prstGeom prst="rect">
            <a:avLst/>
          </a:prstGeom>
          <a:noFill/>
        </p:spPr>
        <p:txBody>
          <a:bodyPr wrap="square" rtlCol="0">
            <a:spAutoFit/>
          </a:bodyPr>
          <a:lstStyle/>
          <a:p>
            <a:r>
              <a:rPr lang="en-US" altLang="zh-CN" dirty="0"/>
              <a:t>Tourist</a:t>
            </a:r>
          </a:p>
        </p:txBody>
      </p:sp>
      <p:sp>
        <p:nvSpPr>
          <p:cNvPr id="9" name="文本框 8">
            <a:extLst>
              <a:ext uri="{FF2B5EF4-FFF2-40B4-BE49-F238E27FC236}">
                <a16:creationId xmlns:a16="http://schemas.microsoft.com/office/drawing/2014/main" id="{5FDAD73F-3658-966B-0F13-087DF6ADAD88}"/>
              </a:ext>
            </a:extLst>
          </p:cNvPr>
          <p:cNvSpPr txBox="1"/>
          <p:nvPr/>
        </p:nvSpPr>
        <p:spPr>
          <a:xfrm>
            <a:off x="6710523" y="3734107"/>
            <a:ext cx="1106792" cy="369332"/>
          </a:xfrm>
          <a:prstGeom prst="rect">
            <a:avLst/>
          </a:prstGeom>
          <a:noFill/>
        </p:spPr>
        <p:txBody>
          <a:bodyPr wrap="square" rtlCol="0">
            <a:spAutoFit/>
          </a:bodyPr>
          <a:lstStyle/>
          <a:p>
            <a:r>
              <a:rPr lang="en-US" altLang="zh-CN" dirty="0"/>
              <a:t>Guide</a:t>
            </a:r>
          </a:p>
        </p:txBody>
      </p:sp>
      <p:sp>
        <p:nvSpPr>
          <p:cNvPr id="13" name="灯片编号占位符 12">
            <a:extLst>
              <a:ext uri="{FF2B5EF4-FFF2-40B4-BE49-F238E27FC236}">
                <a16:creationId xmlns:a16="http://schemas.microsoft.com/office/drawing/2014/main" id="{3E53658F-A59D-8DF2-A4B1-5369A3886B37}"/>
              </a:ext>
            </a:extLst>
          </p:cNvPr>
          <p:cNvSpPr>
            <a:spLocks noGrp="1"/>
          </p:cNvSpPr>
          <p:nvPr>
            <p:ph type="sldNum" sz="quarter" idx="12"/>
          </p:nvPr>
        </p:nvSpPr>
        <p:spPr/>
        <p:txBody>
          <a:bodyPr/>
          <a:lstStyle/>
          <a:p>
            <a:fld id="{039D9172-DCCC-4443-8D5D-6014BB527E2C}" type="slidenum">
              <a:rPr kumimoji="1" lang="zh-CN" altLang="en-US" smtClean="0"/>
              <a:t>35</a:t>
            </a:fld>
            <a:endParaRPr kumimoji="1" lang="zh-CN" altLang="en-US"/>
          </a:p>
        </p:txBody>
      </p:sp>
      <p:sp>
        <p:nvSpPr>
          <p:cNvPr id="3" name="文本框 2">
            <a:extLst>
              <a:ext uri="{FF2B5EF4-FFF2-40B4-BE49-F238E27FC236}">
                <a16:creationId xmlns:a16="http://schemas.microsoft.com/office/drawing/2014/main" id="{FF368665-21CC-A191-AEAD-0CF6E0755F78}"/>
              </a:ext>
            </a:extLst>
          </p:cNvPr>
          <p:cNvSpPr txBox="1"/>
          <p:nvPr/>
        </p:nvSpPr>
        <p:spPr>
          <a:xfrm>
            <a:off x="1041574" y="699027"/>
            <a:ext cx="10636620" cy="3139321"/>
          </a:xfrm>
          <a:prstGeom prst="rect">
            <a:avLst/>
          </a:prstGeom>
          <a:noFill/>
        </p:spPr>
        <p:txBody>
          <a:bodyPr wrap="square" rtlCol="0">
            <a:spAutoFit/>
          </a:bodyPr>
          <a:lstStyle/>
          <a:p>
            <a:r>
              <a:rPr kumimoji="1" lang="zh-CN" altLang="en-US" dirty="0"/>
              <a:t>交互场景的设置：</a:t>
            </a:r>
            <a:endParaRPr kumimoji="1" lang="en-US" altLang="zh-CN" dirty="0"/>
          </a:p>
          <a:p>
            <a:pPr marL="285750" indent="-285750">
              <a:buFont typeface="Arial" panose="020B0604020202020204" pitchFamily="34" charset="0"/>
              <a:buChar char="•"/>
            </a:pPr>
            <a:r>
              <a:rPr kumimoji="1" lang="en-US" altLang="zh-CN" dirty="0"/>
              <a:t>Tourist</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环境动作：向左转，向右转，向上转，向下转，前进。动作是离散的，每次转动固定为</a:t>
            </a:r>
            <a:r>
              <a:rPr kumimoji="1" lang="en-US" altLang="zh-CN" dirty="0"/>
              <a:t>30</a:t>
            </a:r>
            <a:r>
              <a:rPr kumimoji="1" lang="zh-CN" altLang="en-US" dirty="0"/>
              <a:t>度。</a:t>
            </a:r>
            <a:endParaRPr kumimoji="1" lang="en-US" altLang="zh-CN" dirty="0"/>
          </a:p>
          <a:p>
            <a:pPr marL="742950" lvl="1" indent="-285750">
              <a:buFont typeface="Arial" panose="020B0604020202020204" pitchFamily="34" charset="0"/>
              <a:buChar char="•"/>
            </a:pPr>
            <a:r>
              <a:rPr kumimoji="1" lang="zh-CN" altLang="en-US" dirty="0"/>
              <a:t>语言动作：从给定的词表中选词，生成固定长度的句子</a:t>
            </a:r>
            <a:endParaRPr kumimoji="1" lang="en-US" altLang="zh-CN" dirty="0"/>
          </a:p>
          <a:p>
            <a:pPr marL="285750" indent="-285750">
              <a:buFont typeface="Arial" panose="020B0604020202020204" pitchFamily="34" charset="0"/>
              <a:buChar char="•"/>
            </a:pPr>
            <a:r>
              <a:rPr kumimoji="1" lang="en-US" altLang="zh-CN" dirty="0"/>
              <a:t>Guide:</a:t>
            </a:r>
          </a:p>
          <a:p>
            <a:pPr marL="742950" lvl="1" indent="-285750">
              <a:buFont typeface="Arial" panose="020B0604020202020204" pitchFamily="34" charset="0"/>
              <a:buChar char="•"/>
            </a:pPr>
            <a:r>
              <a:rPr kumimoji="1" lang="zh-CN" altLang="en-US" dirty="0"/>
              <a:t>停止动作：当检测到</a:t>
            </a:r>
            <a:r>
              <a:rPr kumimoji="1" lang="en-US" altLang="zh-CN" dirty="0"/>
              <a:t>Tourist</a:t>
            </a:r>
            <a:r>
              <a:rPr kumimoji="1" lang="zh-CN" altLang="en-US" dirty="0"/>
              <a:t>到达目标位置，则选择终止对话</a:t>
            </a:r>
            <a:endParaRPr kumimoji="1" lang="en-US" altLang="zh-CN" dirty="0"/>
          </a:p>
          <a:p>
            <a:pPr marL="742950" lvl="1" indent="-285750">
              <a:buFont typeface="Arial" panose="020B0604020202020204" pitchFamily="34" charset="0"/>
              <a:buChar char="•"/>
            </a:pPr>
            <a:r>
              <a:rPr kumimoji="1" lang="zh-CN" altLang="en-US" dirty="0"/>
              <a:t>语言动作：从给定的词表中选词，生成固定长度的句子</a:t>
            </a:r>
            <a:endParaRPr kumimoji="1" lang="en-US" altLang="zh-CN" dirty="0"/>
          </a:p>
          <a:p>
            <a:pPr marL="285750" indent="-285750">
              <a:buFont typeface="Arial" panose="020B0604020202020204" pitchFamily="34" charset="0"/>
              <a:buChar char="•"/>
            </a:pPr>
            <a:r>
              <a:rPr kumimoji="1" lang="zh-CN" altLang="en-US" dirty="0"/>
              <a:t>环境要素：</a:t>
            </a:r>
            <a:endParaRPr kumimoji="1" lang="en-US" altLang="zh-CN" dirty="0"/>
          </a:p>
          <a:p>
            <a:pPr marL="742950" lvl="1" indent="-285750">
              <a:buFont typeface="Arial" panose="020B0604020202020204" pitchFamily="34" charset="0"/>
              <a:buChar char="•"/>
            </a:pPr>
            <a:r>
              <a:rPr kumimoji="1" lang="zh-CN" altLang="en-US" dirty="0"/>
              <a:t>之前的场景中环境要素是离散的，现在的环境是连续的</a:t>
            </a:r>
            <a:endParaRPr kumimoji="1" lang="en-US" altLang="zh-CN" dirty="0"/>
          </a:p>
          <a:p>
            <a:pPr marL="285750" indent="-285750">
              <a:buFont typeface="Arial" panose="020B0604020202020204" pitchFamily="34" charset="0"/>
              <a:buChar char="•"/>
            </a:pPr>
            <a:r>
              <a:rPr kumimoji="1" lang="en-US" altLang="zh-CN" dirty="0"/>
              <a:t>viewpoint</a:t>
            </a:r>
            <a:r>
              <a:rPr kumimoji="1" lang="zh-CN" altLang="en-US" dirty="0"/>
              <a:t>：观测点代表在环境中的位置。受纵向可观测角度的限制，以及每次转动角度固定为</a:t>
            </a:r>
            <a:r>
              <a:rPr kumimoji="1" lang="en-US" altLang="zh-CN" dirty="0"/>
              <a:t>30</a:t>
            </a:r>
            <a:r>
              <a:rPr kumimoji="1" lang="zh-CN" altLang="en-US" dirty="0"/>
              <a:t>度，在每个位置上，观测角度不同会有</a:t>
            </a:r>
            <a:r>
              <a:rPr kumimoji="1" lang="en-US" altLang="zh-CN" dirty="0"/>
              <a:t>36</a:t>
            </a:r>
            <a:r>
              <a:rPr kumimoji="1" lang="zh-CN" altLang="en-US" dirty="0"/>
              <a:t>张图片。</a:t>
            </a:r>
            <a:endParaRPr kumimoji="1" lang="en-US" altLang="zh-CN" dirty="0"/>
          </a:p>
        </p:txBody>
      </p:sp>
    </p:spTree>
    <p:extLst>
      <p:ext uri="{BB962C8B-B14F-4D97-AF65-F5344CB8AC3E}">
        <p14:creationId xmlns:p14="http://schemas.microsoft.com/office/powerpoint/2010/main" val="89510660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5E0A8029-CDC3-DC6D-670A-795C1692C016}"/>
              </a:ext>
            </a:extLst>
          </p:cNvPr>
          <p:cNvSpPr txBox="1"/>
          <p:nvPr/>
        </p:nvSpPr>
        <p:spPr>
          <a:xfrm>
            <a:off x="1054100" y="660400"/>
            <a:ext cx="3281668" cy="461665"/>
          </a:xfrm>
          <a:prstGeom prst="rect">
            <a:avLst/>
          </a:prstGeom>
          <a:noFill/>
        </p:spPr>
        <p:txBody>
          <a:bodyPr wrap="none" rtlCol="0">
            <a:spAutoFit/>
          </a:bodyPr>
          <a:lstStyle/>
          <a:p>
            <a:r>
              <a:rPr kumimoji="1" lang="zh-CN" altLang="en-US" sz="2400" dirty="0"/>
              <a:t>前期工作：</a:t>
            </a:r>
            <a:r>
              <a:rPr kumimoji="1" lang="en-US" altLang="zh-CN" sz="2400" dirty="0"/>
              <a:t>Localization</a:t>
            </a:r>
            <a:endParaRPr kumimoji="1" lang="zh-CN" altLang="en-US" sz="2400" dirty="0"/>
          </a:p>
        </p:txBody>
      </p:sp>
      <p:sp>
        <p:nvSpPr>
          <p:cNvPr id="6" name="灯片编号占位符 5">
            <a:extLst>
              <a:ext uri="{FF2B5EF4-FFF2-40B4-BE49-F238E27FC236}">
                <a16:creationId xmlns:a16="http://schemas.microsoft.com/office/drawing/2014/main" id="{003F36CF-2BC4-1B41-FDE3-79FDAFBB5F24}"/>
              </a:ext>
            </a:extLst>
          </p:cNvPr>
          <p:cNvSpPr>
            <a:spLocks noGrp="1"/>
          </p:cNvSpPr>
          <p:nvPr>
            <p:ph type="sldNum" sz="quarter" idx="12"/>
          </p:nvPr>
        </p:nvSpPr>
        <p:spPr/>
        <p:txBody>
          <a:bodyPr/>
          <a:lstStyle/>
          <a:p>
            <a:fld id="{039D9172-DCCC-4443-8D5D-6014BB527E2C}" type="slidenum">
              <a:rPr kumimoji="1" lang="zh-CN" altLang="en-US" smtClean="0"/>
              <a:t>36</a:t>
            </a:fld>
            <a:endParaRPr kumimoji="1" lang="zh-CN" altLang="en-US"/>
          </a:p>
        </p:txBody>
      </p:sp>
      <p:pic>
        <p:nvPicPr>
          <p:cNvPr id="3" name="图片 2" descr="图示, 工程绘图&#10;&#10;描述已自动生成">
            <a:extLst>
              <a:ext uri="{FF2B5EF4-FFF2-40B4-BE49-F238E27FC236}">
                <a16:creationId xmlns:a16="http://schemas.microsoft.com/office/drawing/2014/main" id="{95056D35-35BC-DE95-F864-A13BE2FDAD55}"/>
              </a:ext>
            </a:extLst>
          </p:cNvPr>
          <p:cNvPicPr>
            <a:picLocks noChangeAspect="1"/>
          </p:cNvPicPr>
          <p:nvPr/>
        </p:nvPicPr>
        <p:blipFill>
          <a:blip r:embed="rId3"/>
          <a:stretch>
            <a:fillRect/>
          </a:stretch>
        </p:blipFill>
        <p:spPr>
          <a:xfrm>
            <a:off x="0" y="1122064"/>
            <a:ext cx="8610600" cy="5740401"/>
          </a:xfrm>
          <a:prstGeom prst="rect">
            <a:avLst/>
          </a:prstGeom>
        </p:spPr>
      </p:pic>
      <p:sp>
        <p:nvSpPr>
          <p:cNvPr id="4" name="文本框 3">
            <a:extLst>
              <a:ext uri="{FF2B5EF4-FFF2-40B4-BE49-F238E27FC236}">
                <a16:creationId xmlns:a16="http://schemas.microsoft.com/office/drawing/2014/main" id="{0E39F912-D54B-F74E-5A40-AB47A9E8137A}"/>
              </a:ext>
            </a:extLst>
          </p:cNvPr>
          <p:cNvSpPr txBox="1"/>
          <p:nvPr/>
        </p:nvSpPr>
        <p:spPr>
          <a:xfrm>
            <a:off x="7786827" y="1714500"/>
            <a:ext cx="3814762" cy="2862322"/>
          </a:xfrm>
          <a:prstGeom prst="rect">
            <a:avLst/>
          </a:prstGeom>
          <a:noFill/>
        </p:spPr>
        <p:txBody>
          <a:bodyPr wrap="square" rtlCol="0">
            <a:spAutoFit/>
          </a:bodyPr>
          <a:lstStyle/>
          <a:p>
            <a:pPr marL="342900" indent="-342900">
              <a:buAutoNum type="arabicPeriod"/>
            </a:pPr>
            <a:r>
              <a:rPr kumimoji="1" lang="zh-CN" altLang="en-US" dirty="0"/>
              <a:t>由于环境是动态的，</a:t>
            </a:r>
            <a:r>
              <a:rPr kumimoji="1" lang="en-US" altLang="zh-CN" dirty="0"/>
              <a:t>Tourist</a:t>
            </a:r>
            <a:r>
              <a:rPr kumimoji="1" lang="zh-CN" altLang="en-US" dirty="0"/>
              <a:t>作出环境动作时，会获得新的观测信息，因此需要对历史的观测信息进行编码。目前尝试了</a:t>
            </a:r>
            <a:r>
              <a:rPr kumimoji="1" lang="en-US" altLang="zh-CN" dirty="0"/>
              <a:t>3</a:t>
            </a:r>
            <a:r>
              <a:rPr kumimoji="1" lang="zh-CN" altLang="en-US" dirty="0"/>
              <a:t>种组织历史观测信息的方式。</a:t>
            </a:r>
            <a:endParaRPr kumimoji="1" lang="en-US" altLang="zh-CN" dirty="0"/>
          </a:p>
          <a:p>
            <a:pPr marL="342900" indent="-342900">
              <a:buAutoNum type="arabicPeriod"/>
            </a:pPr>
            <a:endParaRPr kumimoji="1" lang="en-US" altLang="zh-CN" dirty="0"/>
          </a:p>
          <a:p>
            <a:pPr marL="342900" indent="-342900">
              <a:buAutoNum type="arabicPeriod"/>
            </a:pPr>
            <a:r>
              <a:rPr kumimoji="1" lang="zh-CN" altLang="en-US" dirty="0"/>
              <a:t>为了克服奖励稀疏问题，</a:t>
            </a:r>
            <a:r>
              <a:rPr kumimoji="1" lang="en-US" altLang="zh-CN" dirty="0"/>
              <a:t>Guide</a:t>
            </a:r>
            <a:r>
              <a:rPr kumimoji="1" lang="zh-CN" altLang="en-US" dirty="0"/>
              <a:t>在每轮对话结束后都会对</a:t>
            </a:r>
            <a:r>
              <a:rPr kumimoji="1" lang="en-US" altLang="zh-CN" dirty="0"/>
              <a:t>Tourist</a:t>
            </a:r>
            <a:r>
              <a:rPr kumimoji="1" lang="zh-CN" altLang="en-US" dirty="0"/>
              <a:t>所在位置进行预测。预测正确则会给出奖励。</a:t>
            </a:r>
          </a:p>
        </p:txBody>
      </p:sp>
    </p:spTree>
    <p:extLst>
      <p:ext uri="{BB962C8B-B14F-4D97-AF65-F5344CB8AC3E}">
        <p14:creationId xmlns:p14="http://schemas.microsoft.com/office/powerpoint/2010/main" val="39790739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D3FDC6A4-CFB2-8C70-DCFE-4EF63D5D1EC5}"/>
              </a:ext>
            </a:extLst>
          </p:cNvPr>
          <p:cNvSpPr txBox="1"/>
          <p:nvPr/>
        </p:nvSpPr>
        <p:spPr>
          <a:xfrm>
            <a:off x="631934" y="911191"/>
            <a:ext cx="5931823" cy="1680519"/>
          </a:xfrm>
          <a:prstGeom prst="rect">
            <a:avLst/>
          </a:prstGeom>
        </p:spPr>
        <p:txBody>
          <a:bodyPr vert="horz" lIns="91440" tIns="45720" rIns="91440" bIns="45720" rtlCol="0" anchor="ctr">
            <a:normAutofit/>
          </a:bodyPr>
          <a:lstStyle/>
          <a:p>
            <a:pPr marL="457200" indent="-342900">
              <a:lnSpc>
                <a:spcPct val="90000"/>
              </a:lnSpc>
              <a:spcAft>
                <a:spcPts val="600"/>
              </a:spcAft>
              <a:buFont typeface="Arial" panose="020B0604020202020204" pitchFamily="34" charset="0"/>
              <a:buChar char="•"/>
            </a:pPr>
            <a:r>
              <a:rPr kumimoji="1" lang="en-US" altLang="zh-CN" sz="2200" dirty="0"/>
              <a:t>1 - </a:t>
            </a:r>
            <a:r>
              <a:rPr kumimoji="1" lang="zh-CN" altLang="en-US" sz="2200" dirty="0"/>
              <a:t>每个</a:t>
            </a:r>
            <a:r>
              <a:rPr kumimoji="1" lang="en-US" altLang="zh-CN" sz="2200" dirty="0"/>
              <a:t>viewpoint</a:t>
            </a:r>
            <a:r>
              <a:rPr kumimoji="1" lang="zh-CN" altLang="en-US" sz="2200" dirty="0"/>
              <a:t>只有一张图片</a:t>
            </a:r>
            <a:endParaRPr kumimoji="1" lang="en-US" altLang="zh-CN" sz="2200" dirty="0"/>
          </a:p>
          <a:p>
            <a:pPr marL="457200" indent="-342900">
              <a:lnSpc>
                <a:spcPct val="90000"/>
              </a:lnSpc>
              <a:spcAft>
                <a:spcPts val="600"/>
              </a:spcAft>
              <a:buFont typeface="Arial" panose="020B0604020202020204" pitchFamily="34" charset="0"/>
              <a:buChar char="•"/>
            </a:pPr>
            <a:r>
              <a:rPr kumimoji="1" lang="en-US" altLang="zh-CN" sz="2200" dirty="0"/>
              <a:t>2 -</a:t>
            </a:r>
            <a:r>
              <a:rPr kumimoji="1" lang="zh-CN" altLang="en-US" sz="2200" dirty="0"/>
              <a:t>对每个</a:t>
            </a:r>
            <a:r>
              <a:rPr kumimoji="1" lang="en-US" altLang="zh-CN" sz="2200" dirty="0"/>
              <a:t>viewpoint</a:t>
            </a:r>
            <a:r>
              <a:rPr kumimoji="1" lang="zh-CN" altLang="en-US" sz="2200" dirty="0"/>
              <a:t>的</a:t>
            </a:r>
            <a:r>
              <a:rPr kumimoji="1" lang="en-US" altLang="zh-CN" sz="2200" dirty="0"/>
              <a:t>36</a:t>
            </a:r>
            <a:r>
              <a:rPr kumimoji="1" lang="zh-CN" altLang="en-US" sz="2200" dirty="0"/>
              <a:t>张图片的表示加</a:t>
            </a:r>
            <a:endParaRPr kumimoji="1" lang="en-US" altLang="zh-CN" sz="2200" dirty="0"/>
          </a:p>
          <a:p>
            <a:pPr marL="457200" indent="-342900">
              <a:lnSpc>
                <a:spcPct val="90000"/>
              </a:lnSpc>
              <a:spcAft>
                <a:spcPts val="600"/>
              </a:spcAft>
              <a:buFont typeface="Arial" panose="020B0604020202020204" pitchFamily="34" charset="0"/>
              <a:buChar char="•"/>
            </a:pPr>
            <a:r>
              <a:rPr kumimoji="1" lang="en-US" altLang="zh-CN" sz="2200" dirty="0"/>
              <a:t>3 -</a:t>
            </a:r>
            <a:r>
              <a:rPr kumimoji="1" lang="zh-CN" altLang="en-US" sz="2200" dirty="0"/>
              <a:t>用图组织</a:t>
            </a:r>
            <a:r>
              <a:rPr kumimoji="1" lang="en-US" altLang="zh-CN" sz="2200" dirty="0"/>
              <a:t>36</a:t>
            </a:r>
            <a:r>
              <a:rPr kumimoji="1" lang="zh-CN" altLang="en-US" sz="2200" dirty="0"/>
              <a:t>张图片，获得图表示</a:t>
            </a:r>
          </a:p>
        </p:txBody>
      </p:sp>
      <p:pic>
        <p:nvPicPr>
          <p:cNvPr id="5" name="图片 4" descr="图示, 示意图&#10;&#10;描述已自动生成">
            <a:extLst>
              <a:ext uri="{FF2B5EF4-FFF2-40B4-BE49-F238E27FC236}">
                <a16:creationId xmlns:a16="http://schemas.microsoft.com/office/drawing/2014/main" id="{B6CA3BC1-0EBD-DB88-2D19-636C98C53440}"/>
              </a:ext>
            </a:extLst>
          </p:cNvPr>
          <p:cNvPicPr>
            <a:picLocks noChangeAspect="1"/>
          </p:cNvPicPr>
          <p:nvPr/>
        </p:nvPicPr>
        <p:blipFill>
          <a:blip r:embed="rId2"/>
          <a:stretch>
            <a:fillRect/>
          </a:stretch>
        </p:blipFill>
        <p:spPr>
          <a:xfrm>
            <a:off x="838198" y="2731293"/>
            <a:ext cx="5167185" cy="3092407"/>
          </a:xfrm>
          <a:prstGeom prst="rect">
            <a:avLst/>
          </a:prstGeom>
        </p:spPr>
      </p:pic>
      <p:graphicFrame>
        <p:nvGraphicFramePr>
          <p:cNvPr id="6" name="表格 9">
            <a:extLst>
              <a:ext uri="{FF2B5EF4-FFF2-40B4-BE49-F238E27FC236}">
                <a16:creationId xmlns:a16="http://schemas.microsoft.com/office/drawing/2014/main" id="{DD524F5D-AFB4-B88F-9A0F-DAD19C3EC9D2}"/>
              </a:ext>
            </a:extLst>
          </p:cNvPr>
          <p:cNvGraphicFramePr>
            <a:graphicFrameLocks noGrp="1"/>
          </p:cNvGraphicFramePr>
          <p:nvPr>
            <p:extLst>
              <p:ext uri="{D42A27DB-BD31-4B8C-83A1-F6EECF244321}">
                <p14:modId xmlns:p14="http://schemas.microsoft.com/office/powerpoint/2010/main" val="1704336610"/>
              </p:ext>
            </p:extLst>
          </p:nvPr>
        </p:nvGraphicFramePr>
        <p:xfrm>
          <a:off x="6198394" y="3209880"/>
          <a:ext cx="5167186" cy="2135236"/>
        </p:xfrm>
        <a:graphic>
          <a:graphicData uri="http://schemas.openxmlformats.org/drawingml/2006/table">
            <a:tbl>
              <a:tblPr firstRow="1" bandRow="1">
                <a:tableStyleId>{5C22544A-7EE6-4342-B048-85BDC9FD1C3A}</a:tableStyleId>
              </a:tblPr>
              <a:tblGrid>
                <a:gridCol w="1404892">
                  <a:extLst>
                    <a:ext uri="{9D8B030D-6E8A-4147-A177-3AD203B41FA5}">
                      <a16:colId xmlns:a16="http://schemas.microsoft.com/office/drawing/2014/main" val="4269664554"/>
                    </a:ext>
                  </a:extLst>
                </a:gridCol>
                <a:gridCol w="1254098">
                  <a:extLst>
                    <a:ext uri="{9D8B030D-6E8A-4147-A177-3AD203B41FA5}">
                      <a16:colId xmlns:a16="http://schemas.microsoft.com/office/drawing/2014/main" val="3621436363"/>
                    </a:ext>
                  </a:extLst>
                </a:gridCol>
                <a:gridCol w="1256772">
                  <a:extLst>
                    <a:ext uri="{9D8B030D-6E8A-4147-A177-3AD203B41FA5}">
                      <a16:colId xmlns:a16="http://schemas.microsoft.com/office/drawing/2014/main" val="66543248"/>
                    </a:ext>
                  </a:extLst>
                </a:gridCol>
                <a:gridCol w="1251424">
                  <a:extLst>
                    <a:ext uri="{9D8B030D-6E8A-4147-A177-3AD203B41FA5}">
                      <a16:colId xmlns:a16="http://schemas.microsoft.com/office/drawing/2014/main" val="191994290"/>
                    </a:ext>
                  </a:extLst>
                </a:gridCol>
              </a:tblGrid>
              <a:tr h="398095">
                <a:tc>
                  <a:txBody>
                    <a:bodyPr/>
                    <a:lstStyle/>
                    <a:p>
                      <a:endParaRPr lang="zh-CN" altLang="en-US" sz="1800" dirty="0"/>
                    </a:p>
                  </a:txBody>
                  <a:tcPr marL="90476" marR="90476" marT="45238" marB="45238"/>
                </a:tc>
                <a:tc>
                  <a:txBody>
                    <a:bodyPr/>
                    <a:lstStyle/>
                    <a:p>
                      <a:r>
                        <a:rPr lang="en-US" altLang="zh-CN" sz="1800" dirty="0"/>
                        <a:t>1</a:t>
                      </a:r>
                      <a:endParaRPr lang="zh-CN" altLang="en-US" sz="1800" dirty="0"/>
                    </a:p>
                  </a:txBody>
                  <a:tcPr marL="90476" marR="90476" marT="45238" marB="45238"/>
                </a:tc>
                <a:tc>
                  <a:txBody>
                    <a:bodyPr/>
                    <a:lstStyle/>
                    <a:p>
                      <a:r>
                        <a:rPr lang="en-US" altLang="zh-CN" sz="1800" dirty="0"/>
                        <a:t>2</a:t>
                      </a:r>
                      <a:endParaRPr lang="zh-CN" altLang="en-US" sz="1800" dirty="0"/>
                    </a:p>
                  </a:txBody>
                  <a:tcPr marL="90476" marR="90476" marT="45238" marB="45238"/>
                </a:tc>
                <a:tc>
                  <a:txBody>
                    <a:bodyPr/>
                    <a:lstStyle/>
                    <a:p>
                      <a:r>
                        <a:rPr lang="en-US" altLang="zh-CN" sz="1800"/>
                        <a:t>3</a:t>
                      </a:r>
                      <a:endParaRPr lang="zh-CN" altLang="en-US" sz="1800"/>
                    </a:p>
                  </a:txBody>
                  <a:tcPr marL="90476" marR="90476" marT="45238" marB="45238"/>
                </a:tc>
                <a:extLst>
                  <a:ext uri="{0D108BD9-81ED-4DB2-BD59-A6C34878D82A}">
                    <a16:rowId xmlns:a16="http://schemas.microsoft.com/office/drawing/2014/main" val="1306448036"/>
                  </a:ext>
                </a:extLst>
              </a:tr>
              <a:tr h="398095">
                <a:tc>
                  <a:txBody>
                    <a:bodyPr/>
                    <a:lstStyle/>
                    <a:p>
                      <a:r>
                        <a:rPr lang="en-US" altLang="zh-CN" sz="1800" dirty="0"/>
                        <a:t>continuous</a:t>
                      </a:r>
                      <a:endParaRPr lang="zh-CN" altLang="en-US" sz="1800" dirty="0"/>
                    </a:p>
                  </a:txBody>
                  <a:tcPr marL="90476" marR="90476" marT="45238" marB="45238"/>
                </a:tc>
                <a:tc>
                  <a:txBody>
                    <a:bodyPr/>
                    <a:lstStyle/>
                    <a:p>
                      <a:r>
                        <a:rPr lang="en-US" altLang="zh-CN" sz="1800"/>
                        <a:t>1.0/0.98</a:t>
                      </a:r>
                      <a:endParaRPr lang="zh-CN" altLang="en-US" sz="1800"/>
                    </a:p>
                  </a:txBody>
                  <a:tcPr marL="90476" marR="90476" marT="45238" marB="45238"/>
                </a:tc>
                <a:tc>
                  <a:txBody>
                    <a:bodyPr/>
                    <a:lstStyle/>
                    <a:p>
                      <a:r>
                        <a:rPr lang="en-US" altLang="zh-CN" sz="1800"/>
                        <a:t>0.90/0.82</a:t>
                      </a:r>
                      <a:endParaRPr lang="zh-CN" altLang="en-US" sz="1800"/>
                    </a:p>
                  </a:txBody>
                  <a:tcPr marL="90476" marR="90476" marT="45238" marB="45238"/>
                </a:tc>
                <a:tc>
                  <a:txBody>
                    <a:bodyPr/>
                    <a:lstStyle/>
                    <a:p>
                      <a:r>
                        <a:rPr lang="en-US" altLang="zh-CN" sz="1800" dirty="0"/>
                        <a:t>0.88/0.70</a:t>
                      </a:r>
                      <a:endParaRPr lang="zh-CN" altLang="en-US" sz="1800" dirty="0"/>
                    </a:p>
                  </a:txBody>
                  <a:tcPr marL="90476" marR="90476" marT="45238" marB="45238"/>
                </a:tc>
                <a:extLst>
                  <a:ext uri="{0D108BD9-81ED-4DB2-BD59-A6C34878D82A}">
                    <a16:rowId xmlns:a16="http://schemas.microsoft.com/office/drawing/2014/main" val="3162431789"/>
                  </a:ext>
                </a:extLst>
              </a:tr>
              <a:tr h="669523">
                <a:tc>
                  <a:txBody>
                    <a:bodyPr/>
                    <a:lstStyle/>
                    <a:p>
                      <a:r>
                        <a:rPr lang="en-US" altLang="zh-CN" sz="1800" dirty="0"/>
                        <a:t>discrete turn=3</a:t>
                      </a:r>
                      <a:endParaRPr lang="zh-CN" altLang="en-US" sz="1800" dirty="0"/>
                    </a:p>
                  </a:txBody>
                  <a:tcPr marL="90476" marR="90476" marT="45238" marB="45238"/>
                </a:tc>
                <a:tc>
                  <a:txBody>
                    <a:bodyPr/>
                    <a:lstStyle/>
                    <a:p>
                      <a:r>
                        <a:rPr lang="en-US" altLang="zh-CN" sz="1800"/>
                        <a:t>0.81/0.86</a:t>
                      </a:r>
                      <a:endParaRPr lang="zh-CN" altLang="en-US" sz="1800"/>
                    </a:p>
                  </a:txBody>
                  <a:tcPr marL="90476" marR="90476" marT="45238" marB="45238"/>
                </a:tc>
                <a:tc>
                  <a:txBody>
                    <a:bodyPr/>
                    <a:lstStyle/>
                    <a:p>
                      <a:r>
                        <a:rPr lang="en-US" altLang="zh-CN" sz="1800" dirty="0"/>
                        <a:t>0.31/0.28</a:t>
                      </a:r>
                      <a:endParaRPr lang="zh-CN" altLang="en-US" sz="1800" dirty="0"/>
                    </a:p>
                  </a:txBody>
                  <a:tcPr marL="90476" marR="90476" marT="45238" marB="45238"/>
                </a:tc>
                <a:tc>
                  <a:txBody>
                    <a:bodyPr/>
                    <a:lstStyle/>
                    <a:p>
                      <a:r>
                        <a:rPr lang="en-US" altLang="zh-CN" sz="1800"/>
                        <a:t>-</a:t>
                      </a:r>
                      <a:endParaRPr lang="zh-CN" altLang="en-US" sz="1800"/>
                    </a:p>
                  </a:txBody>
                  <a:tcPr marL="90476" marR="90476" marT="45238" marB="45238"/>
                </a:tc>
                <a:extLst>
                  <a:ext uri="{0D108BD9-81ED-4DB2-BD59-A6C34878D82A}">
                    <a16:rowId xmlns:a16="http://schemas.microsoft.com/office/drawing/2014/main" val="1976280650"/>
                  </a:ext>
                </a:extLst>
              </a:tr>
              <a:tr h="669523">
                <a:tc>
                  <a:txBody>
                    <a:bodyPr/>
                    <a:lstStyle/>
                    <a:p>
                      <a:r>
                        <a:rPr lang="en-US" altLang="zh-CN" sz="1800" dirty="0"/>
                        <a:t>discrete turn=10</a:t>
                      </a:r>
                      <a:endParaRPr lang="zh-CN" altLang="en-US" sz="1800" dirty="0"/>
                    </a:p>
                  </a:txBody>
                  <a:tcPr marL="90476" marR="90476" marT="45238" marB="45238"/>
                </a:tc>
                <a:tc>
                  <a:txBody>
                    <a:bodyPr/>
                    <a:lstStyle/>
                    <a:p>
                      <a:r>
                        <a:rPr lang="en-US" altLang="zh-CN" sz="1800"/>
                        <a:t>-</a:t>
                      </a:r>
                      <a:endParaRPr lang="zh-CN" altLang="en-US" sz="1800"/>
                    </a:p>
                  </a:txBody>
                  <a:tcPr marL="90476" marR="90476" marT="45238" marB="45238"/>
                </a:tc>
                <a:tc>
                  <a:txBody>
                    <a:bodyPr/>
                    <a:lstStyle/>
                    <a:p>
                      <a:r>
                        <a:rPr lang="en-US" altLang="zh-CN" sz="1800" dirty="0"/>
                        <a:t>0.43/0.42</a:t>
                      </a:r>
                      <a:endParaRPr lang="zh-CN" altLang="en-US" sz="1800" dirty="0"/>
                    </a:p>
                  </a:txBody>
                  <a:tcPr marL="90476" marR="90476" marT="45238" marB="45238"/>
                </a:tc>
                <a:tc>
                  <a:txBody>
                    <a:bodyPr/>
                    <a:lstStyle/>
                    <a:p>
                      <a:r>
                        <a:rPr lang="en-US" altLang="zh-CN" sz="1800" dirty="0"/>
                        <a:t>-</a:t>
                      </a:r>
                      <a:endParaRPr lang="zh-CN" altLang="en-US" sz="1800" dirty="0"/>
                    </a:p>
                  </a:txBody>
                  <a:tcPr marL="90476" marR="90476" marT="45238" marB="45238"/>
                </a:tc>
                <a:extLst>
                  <a:ext uri="{0D108BD9-81ED-4DB2-BD59-A6C34878D82A}">
                    <a16:rowId xmlns:a16="http://schemas.microsoft.com/office/drawing/2014/main" val="644071590"/>
                  </a:ext>
                </a:extLst>
              </a:tr>
            </a:tbl>
          </a:graphicData>
        </a:graphic>
      </p:graphicFrame>
      <p:sp>
        <p:nvSpPr>
          <p:cNvPr id="7" name="文本框 6">
            <a:extLst>
              <a:ext uri="{FF2B5EF4-FFF2-40B4-BE49-F238E27FC236}">
                <a16:creationId xmlns:a16="http://schemas.microsoft.com/office/drawing/2014/main" id="{0DE77857-7809-3DED-73DE-5ED43AEB9245}"/>
              </a:ext>
            </a:extLst>
          </p:cNvPr>
          <p:cNvSpPr txBox="1"/>
          <p:nvPr/>
        </p:nvSpPr>
        <p:spPr>
          <a:xfrm>
            <a:off x="449839" y="340721"/>
            <a:ext cx="2034531" cy="430887"/>
          </a:xfrm>
          <a:prstGeom prst="rect">
            <a:avLst/>
          </a:prstGeom>
          <a:noFill/>
        </p:spPr>
        <p:txBody>
          <a:bodyPr wrap="none" rtlCol="0">
            <a:spAutoFit/>
          </a:bodyPr>
          <a:lstStyle/>
          <a:p>
            <a:r>
              <a:rPr kumimoji="1" lang="en-US" altLang="zh-CN" sz="2200" dirty="0"/>
              <a:t>Viewpoint </a:t>
            </a:r>
            <a:r>
              <a:rPr kumimoji="1" lang="zh-CN" altLang="en-US" sz="2200" dirty="0"/>
              <a:t>表示</a:t>
            </a:r>
          </a:p>
        </p:txBody>
      </p:sp>
      <p:sp>
        <p:nvSpPr>
          <p:cNvPr id="8" name="灯片编号占位符 7">
            <a:extLst>
              <a:ext uri="{FF2B5EF4-FFF2-40B4-BE49-F238E27FC236}">
                <a16:creationId xmlns:a16="http://schemas.microsoft.com/office/drawing/2014/main" id="{20BF660D-0D62-1EBF-92C1-B3CAB4632D89}"/>
              </a:ext>
            </a:extLst>
          </p:cNvPr>
          <p:cNvSpPr>
            <a:spLocks noGrp="1"/>
          </p:cNvSpPr>
          <p:nvPr>
            <p:ph type="sldNum" sz="quarter" idx="12"/>
          </p:nvPr>
        </p:nvSpPr>
        <p:spPr/>
        <p:txBody>
          <a:bodyPr/>
          <a:lstStyle/>
          <a:p>
            <a:fld id="{039D9172-DCCC-4443-8D5D-6014BB527E2C}" type="slidenum">
              <a:rPr kumimoji="1" lang="zh-CN" altLang="en-US" smtClean="0"/>
              <a:t>37</a:t>
            </a:fld>
            <a:endParaRPr kumimoji="1" lang="zh-CN" altLang="en-US"/>
          </a:p>
        </p:txBody>
      </p:sp>
      <p:sp>
        <p:nvSpPr>
          <p:cNvPr id="2" name="文本框 1">
            <a:extLst>
              <a:ext uri="{FF2B5EF4-FFF2-40B4-BE49-F238E27FC236}">
                <a16:creationId xmlns:a16="http://schemas.microsoft.com/office/drawing/2014/main" id="{463EF80B-9AB5-5FCE-2E3F-8DA7440B7280}"/>
              </a:ext>
            </a:extLst>
          </p:cNvPr>
          <p:cNvSpPr txBox="1"/>
          <p:nvPr/>
        </p:nvSpPr>
        <p:spPr>
          <a:xfrm>
            <a:off x="733672" y="6086392"/>
            <a:ext cx="11155618" cy="430887"/>
          </a:xfrm>
          <a:prstGeom prst="rect">
            <a:avLst/>
          </a:prstGeom>
          <a:noFill/>
        </p:spPr>
        <p:txBody>
          <a:bodyPr wrap="none" rtlCol="0">
            <a:spAutoFit/>
          </a:bodyPr>
          <a:lstStyle/>
          <a:p>
            <a:r>
              <a:rPr kumimoji="1" lang="zh-CN" altLang="en-US" sz="2200" dirty="0"/>
              <a:t>初步结论：</a:t>
            </a:r>
            <a:r>
              <a:rPr kumimoji="1" lang="en-US" altLang="zh-CN" sz="2200" dirty="0"/>
              <a:t>Viewpoint</a:t>
            </a:r>
            <a:r>
              <a:rPr kumimoji="1" lang="zh-CN" altLang="en-US" sz="2200" dirty="0"/>
              <a:t>的表示方式对结果有较大的影响，因此需要进一步改进其表示方式</a:t>
            </a:r>
          </a:p>
        </p:txBody>
      </p:sp>
      <p:pic>
        <p:nvPicPr>
          <p:cNvPr id="3" name="图片 2" descr="图示&#10;&#10;描述已自动生成">
            <a:extLst>
              <a:ext uri="{FF2B5EF4-FFF2-40B4-BE49-F238E27FC236}">
                <a16:creationId xmlns:a16="http://schemas.microsoft.com/office/drawing/2014/main" id="{DDD312B0-0BA1-1F21-9E0B-F6B2AEA04B97}"/>
              </a:ext>
            </a:extLst>
          </p:cNvPr>
          <p:cNvPicPr>
            <a:picLocks noChangeAspect="1"/>
          </p:cNvPicPr>
          <p:nvPr/>
        </p:nvPicPr>
        <p:blipFill>
          <a:blip r:embed="rId3"/>
          <a:stretch>
            <a:fillRect/>
          </a:stretch>
        </p:blipFill>
        <p:spPr>
          <a:xfrm>
            <a:off x="7769386" y="431302"/>
            <a:ext cx="3371116" cy="2407940"/>
          </a:xfrm>
          <a:prstGeom prst="rect">
            <a:avLst/>
          </a:prstGeom>
        </p:spPr>
      </p:pic>
      <p:sp>
        <p:nvSpPr>
          <p:cNvPr id="9" name="文本框 8">
            <a:extLst>
              <a:ext uri="{FF2B5EF4-FFF2-40B4-BE49-F238E27FC236}">
                <a16:creationId xmlns:a16="http://schemas.microsoft.com/office/drawing/2014/main" id="{F93444EF-BA18-47CF-59A6-29A167C4D0D4}"/>
              </a:ext>
            </a:extLst>
          </p:cNvPr>
          <p:cNvSpPr txBox="1"/>
          <p:nvPr/>
        </p:nvSpPr>
        <p:spPr>
          <a:xfrm>
            <a:off x="6198394" y="771608"/>
            <a:ext cx="1281120" cy="369332"/>
          </a:xfrm>
          <a:prstGeom prst="rect">
            <a:avLst/>
          </a:prstGeom>
          <a:noFill/>
        </p:spPr>
        <p:txBody>
          <a:bodyPr wrap="none" rtlCol="0">
            <a:spAutoFit/>
          </a:bodyPr>
          <a:lstStyle/>
          <a:p>
            <a:r>
              <a:rPr kumimoji="1" lang="en-US" altLang="zh-CN" dirty="0"/>
              <a:t>continuous</a:t>
            </a:r>
            <a:endParaRPr kumimoji="1" lang="zh-CN" altLang="en-US" dirty="0"/>
          </a:p>
        </p:txBody>
      </p:sp>
      <p:sp>
        <p:nvSpPr>
          <p:cNvPr id="10" name="文本框 9">
            <a:extLst>
              <a:ext uri="{FF2B5EF4-FFF2-40B4-BE49-F238E27FC236}">
                <a16:creationId xmlns:a16="http://schemas.microsoft.com/office/drawing/2014/main" id="{60DF17DA-6547-A150-6F33-CC81985E10C8}"/>
              </a:ext>
            </a:extLst>
          </p:cNvPr>
          <p:cNvSpPr txBox="1"/>
          <p:nvPr/>
        </p:nvSpPr>
        <p:spPr>
          <a:xfrm>
            <a:off x="6360297" y="2082795"/>
            <a:ext cx="957313" cy="369332"/>
          </a:xfrm>
          <a:prstGeom prst="rect">
            <a:avLst/>
          </a:prstGeom>
          <a:noFill/>
        </p:spPr>
        <p:txBody>
          <a:bodyPr wrap="none" rtlCol="0">
            <a:spAutoFit/>
          </a:bodyPr>
          <a:lstStyle/>
          <a:p>
            <a:r>
              <a:rPr kumimoji="1" lang="en-US" altLang="zh-CN" dirty="0"/>
              <a:t>discrete</a:t>
            </a:r>
            <a:endParaRPr kumimoji="1" lang="zh-CN" altLang="en-US" dirty="0"/>
          </a:p>
        </p:txBody>
      </p:sp>
    </p:spTree>
    <p:extLst>
      <p:ext uri="{BB962C8B-B14F-4D97-AF65-F5344CB8AC3E}">
        <p14:creationId xmlns:p14="http://schemas.microsoft.com/office/powerpoint/2010/main" val="3131494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5994DC5-EB2A-C010-D3E9-ECA261B0F4A5}"/>
              </a:ext>
            </a:extLst>
          </p:cNvPr>
          <p:cNvSpPr>
            <a:spLocks noGrp="1"/>
          </p:cNvSpPr>
          <p:nvPr>
            <p:ph type="sldNum" sz="quarter" idx="12"/>
          </p:nvPr>
        </p:nvSpPr>
        <p:spPr/>
        <p:txBody>
          <a:bodyPr/>
          <a:lstStyle/>
          <a:p>
            <a:fld id="{039D9172-DCCC-4443-8D5D-6014BB527E2C}" type="slidenum">
              <a:rPr kumimoji="1" lang="zh-CN" altLang="en-US" smtClean="0"/>
              <a:t>38</a:t>
            </a:fld>
            <a:endParaRPr kumimoji="1" lang="zh-CN" altLang="en-US"/>
          </a:p>
        </p:txBody>
      </p:sp>
      <p:sp>
        <p:nvSpPr>
          <p:cNvPr id="5" name="文本框 4">
            <a:extLst>
              <a:ext uri="{FF2B5EF4-FFF2-40B4-BE49-F238E27FC236}">
                <a16:creationId xmlns:a16="http://schemas.microsoft.com/office/drawing/2014/main" id="{788A9873-62F3-5709-F6AA-E072215E840E}"/>
              </a:ext>
            </a:extLst>
          </p:cNvPr>
          <p:cNvSpPr txBox="1"/>
          <p:nvPr/>
        </p:nvSpPr>
        <p:spPr>
          <a:xfrm>
            <a:off x="1270416" y="1448096"/>
            <a:ext cx="7433445" cy="2739211"/>
          </a:xfrm>
          <a:prstGeom prst="rect">
            <a:avLst/>
          </a:prstGeom>
          <a:noFill/>
        </p:spPr>
        <p:txBody>
          <a:bodyPr wrap="none" rtlCol="0">
            <a:spAutoFit/>
          </a:bodyPr>
          <a:lstStyle/>
          <a:p>
            <a:pPr marL="342900" indent="-342900">
              <a:buAutoNum type="arabicPeriod"/>
            </a:pPr>
            <a:r>
              <a:rPr kumimoji="1" lang="zh-CN" altLang="en-US" sz="2200" dirty="0"/>
              <a:t>在较简单的场景下，实现了</a:t>
            </a:r>
            <a:r>
              <a:rPr kumimoji="1" lang="en-US" altLang="zh-CN" sz="2200" dirty="0"/>
              <a:t>Tourist</a:t>
            </a:r>
            <a:r>
              <a:rPr kumimoji="1" lang="zh-CN" altLang="en-US" sz="2200" dirty="0"/>
              <a:t>和</a:t>
            </a:r>
            <a:r>
              <a:rPr kumimoji="1" lang="en-US" altLang="zh-CN" sz="2200" dirty="0"/>
              <a:t>Guide</a:t>
            </a:r>
            <a:r>
              <a:rPr kumimoji="1" lang="zh-CN" altLang="en-US" sz="2200" dirty="0"/>
              <a:t>之间的交互。</a:t>
            </a:r>
            <a:endParaRPr kumimoji="1" lang="en-US" altLang="zh-CN" sz="2200" dirty="0"/>
          </a:p>
          <a:p>
            <a:pPr marL="342900" indent="-342900">
              <a:buAutoNum type="arabicPeriod"/>
            </a:pPr>
            <a:endParaRPr kumimoji="1" lang="en-US" altLang="zh-CN" sz="2200" dirty="0"/>
          </a:p>
          <a:p>
            <a:pPr marL="342900" indent="-342900">
              <a:buAutoNum type="arabicPeriod"/>
            </a:pPr>
            <a:r>
              <a:rPr kumimoji="1" lang="zh-CN" altLang="en-US" sz="2200" dirty="0"/>
              <a:t>验证了涌现语言应用于动态场景下的可行性。</a:t>
            </a:r>
            <a:endParaRPr kumimoji="1" lang="en-US" altLang="zh-CN" sz="2200" dirty="0"/>
          </a:p>
          <a:p>
            <a:pPr marL="342900" indent="-342900">
              <a:buAutoNum type="arabicPeriod"/>
            </a:pPr>
            <a:endParaRPr kumimoji="1" lang="en-US" altLang="zh-CN" sz="2200" dirty="0"/>
          </a:p>
          <a:p>
            <a:pPr marL="342900" indent="-342900">
              <a:buAutoNum type="arabicPeriod"/>
            </a:pPr>
            <a:r>
              <a:rPr kumimoji="1" lang="zh-CN" altLang="en-US" sz="2200" dirty="0"/>
              <a:t>目前存在的问题：</a:t>
            </a:r>
            <a:endParaRPr kumimoji="1" lang="en-US" altLang="zh-CN" sz="2200" dirty="0"/>
          </a:p>
          <a:p>
            <a:pPr marL="800100" lvl="1" indent="-342900">
              <a:buAutoNum type="arabicPeriod"/>
            </a:pPr>
            <a:r>
              <a:rPr kumimoji="1" lang="zh-CN" altLang="en-US" sz="2200" dirty="0"/>
              <a:t>观测点信息的表征方法还需要继续改进</a:t>
            </a:r>
            <a:endParaRPr kumimoji="1" lang="en-US" altLang="zh-CN" sz="2200" dirty="0"/>
          </a:p>
          <a:p>
            <a:pPr marL="800100" lvl="1" indent="-342900">
              <a:buAutoNum type="arabicPeriod"/>
            </a:pPr>
            <a:r>
              <a:rPr kumimoji="1" lang="zh-CN" altLang="en-US" sz="2200" dirty="0"/>
              <a:t>奖励稀疏问题</a:t>
            </a:r>
            <a:endParaRPr kumimoji="1" lang="en-US" altLang="zh-CN" sz="2200" dirty="0"/>
          </a:p>
          <a:p>
            <a:pPr lvl="1"/>
            <a:endParaRPr kumimoji="1" lang="en-US" altLang="zh-CN" dirty="0"/>
          </a:p>
        </p:txBody>
      </p:sp>
      <p:sp>
        <p:nvSpPr>
          <p:cNvPr id="6" name="文本框 5">
            <a:extLst>
              <a:ext uri="{FF2B5EF4-FFF2-40B4-BE49-F238E27FC236}">
                <a16:creationId xmlns:a16="http://schemas.microsoft.com/office/drawing/2014/main" id="{6AADADBA-C814-5116-9953-3854680A7645}"/>
              </a:ext>
            </a:extLst>
          </p:cNvPr>
          <p:cNvSpPr txBox="1"/>
          <p:nvPr/>
        </p:nvSpPr>
        <p:spPr>
          <a:xfrm>
            <a:off x="829081" y="511062"/>
            <a:ext cx="2031325" cy="461665"/>
          </a:xfrm>
          <a:prstGeom prst="rect">
            <a:avLst/>
          </a:prstGeom>
          <a:noFill/>
        </p:spPr>
        <p:txBody>
          <a:bodyPr wrap="none" rtlCol="0">
            <a:spAutoFit/>
          </a:bodyPr>
          <a:lstStyle/>
          <a:p>
            <a:r>
              <a:rPr kumimoji="1" lang="zh-CN" altLang="en-US" sz="2400" dirty="0"/>
              <a:t>前期工作总结</a:t>
            </a:r>
          </a:p>
        </p:txBody>
      </p:sp>
    </p:spTree>
    <p:extLst>
      <p:ext uri="{BB962C8B-B14F-4D97-AF65-F5344CB8AC3E}">
        <p14:creationId xmlns:p14="http://schemas.microsoft.com/office/powerpoint/2010/main" val="111023421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EDAC9827-F9E8-0CA4-A35C-6744161FBF41}"/>
              </a:ext>
            </a:extLst>
          </p:cNvPr>
          <p:cNvSpPr txBox="1"/>
          <p:nvPr/>
        </p:nvSpPr>
        <p:spPr>
          <a:xfrm>
            <a:off x="1054100" y="660400"/>
            <a:ext cx="1415772" cy="461665"/>
          </a:xfrm>
          <a:prstGeom prst="rect">
            <a:avLst/>
          </a:prstGeom>
          <a:noFill/>
        </p:spPr>
        <p:txBody>
          <a:bodyPr wrap="none" rtlCol="0">
            <a:spAutoFit/>
          </a:bodyPr>
          <a:lstStyle/>
          <a:p>
            <a:r>
              <a:rPr kumimoji="1" lang="zh-CN" altLang="en-US" sz="2400" dirty="0"/>
              <a:t>未来规划</a:t>
            </a:r>
          </a:p>
        </p:txBody>
      </p:sp>
      <p:sp>
        <p:nvSpPr>
          <p:cNvPr id="6" name="灯片编号占位符 5">
            <a:extLst>
              <a:ext uri="{FF2B5EF4-FFF2-40B4-BE49-F238E27FC236}">
                <a16:creationId xmlns:a16="http://schemas.microsoft.com/office/drawing/2014/main" id="{F2A28151-CF1B-3484-BFE5-3844210B280F}"/>
              </a:ext>
            </a:extLst>
          </p:cNvPr>
          <p:cNvSpPr>
            <a:spLocks noGrp="1"/>
          </p:cNvSpPr>
          <p:nvPr>
            <p:ph type="sldNum" sz="quarter" idx="12"/>
          </p:nvPr>
        </p:nvSpPr>
        <p:spPr/>
        <p:txBody>
          <a:bodyPr/>
          <a:lstStyle/>
          <a:p>
            <a:fld id="{039D9172-DCCC-4443-8D5D-6014BB527E2C}" type="slidenum">
              <a:rPr kumimoji="1" lang="zh-CN" altLang="en-US" smtClean="0"/>
              <a:t>39</a:t>
            </a:fld>
            <a:endParaRPr kumimoji="1" lang="zh-CN" altLang="en-US"/>
          </a:p>
        </p:txBody>
      </p:sp>
      <p:sp>
        <p:nvSpPr>
          <p:cNvPr id="2" name="文本框 1">
            <a:extLst>
              <a:ext uri="{FF2B5EF4-FFF2-40B4-BE49-F238E27FC236}">
                <a16:creationId xmlns:a16="http://schemas.microsoft.com/office/drawing/2014/main" id="{4C9B22A5-5B64-E9D8-EFC9-BAC4E08FA203}"/>
              </a:ext>
            </a:extLst>
          </p:cNvPr>
          <p:cNvSpPr txBox="1"/>
          <p:nvPr/>
        </p:nvSpPr>
        <p:spPr>
          <a:xfrm>
            <a:off x="1251835" y="2057635"/>
            <a:ext cx="9688330" cy="2123658"/>
          </a:xfrm>
          <a:prstGeom prst="rect">
            <a:avLst/>
          </a:prstGeom>
          <a:noFill/>
        </p:spPr>
        <p:txBody>
          <a:bodyPr wrap="square" rtlCol="0">
            <a:spAutoFit/>
          </a:bodyPr>
          <a:lstStyle/>
          <a:p>
            <a:pPr marL="342900" indent="-342900">
              <a:buAutoNum type="arabicPeriod"/>
            </a:pPr>
            <a:r>
              <a:rPr kumimoji="1" lang="en-US" altLang="zh-CN" sz="2200" dirty="0"/>
              <a:t>2023.1.31</a:t>
            </a:r>
            <a:r>
              <a:rPr kumimoji="1" lang="zh-CN" altLang="en-US" sz="2200" dirty="0"/>
              <a:t>前，解决现有的</a:t>
            </a:r>
            <a:r>
              <a:rPr kumimoji="1" lang="en-US" altLang="zh-CN" sz="2200" dirty="0"/>
              <a:t>viewpoint</a:t>
            </a:r>
            <a:r>
              <a:rPr kumimoji="1" lang="zh-CN" altLang="en-US" sz="2200" dirty="0"/>
              <a:t>表征方法</a:t>
            </a:r>
            <a:endParaRPr kumimoji="1" lang="en-US" altLang="zh-CN" sz="2200" dirty="0"/>
          </a:p>
          <a:p>
            <a:pPr marL="342900" indent="-342900">
              <a:buAutoNum type="arabicPeriod"/>
            </a:pPr>
            <a:endParaRPr kumimoji="1" lang="en-US" altLang="zh-CN" sz="2200" dirty="0"/>
          </a:p>
          <a:p>
            <a:pPr marL="342900" indent="-342900">
              <a:buAutoNum type="arabicPeriod"/>
            </a:pPr>
            <a:r>
              <a:rPr kumimoji="1" lang="en-US" altLang="zh-CN" sz="2200" dirty="0"/>
              <a:t>2023.3.31</a:t>
            </a:r>
            <a:r>
              <a:rPr kumimoji="1" lang="zh-CN" altLang="en-US" sz="2200" dirty="0"/>
              <a:t>前，定位规划和引导过程结合起来，尝试不同的奖励信号</a:t>
            </a:r>
            <a:endParaRPr kumimoji="1" lang="en-US" altLang="zh-CN" sz="2200" dirty="0"/>
          </a:p>
          <a:p>
            <a:pPr marL="342900" indent="-342900">
              <a:buAutoNum type="arabicPeriod"/>
            </a:pPr>
            <a:endParaRPr kumimoji="1" lang="en-US" altLang="zh-CN" sz="2200" dirty="0"/>
          </a:p>
          <a:p>
            <a:pPr marL="342900" indent="-342900">
              <a:buAutoNum type="arabicPeriod"/>
            </a:pPr>
            <a:r>
              <a:rPr kumimoji="1" lang="en-US" altLang="zh-CN" sz="2200" dirty="0"/>
              <a:t>2023.7.31</a:t>
            </a:r>
            <a:r>
              <a:rPr kumimoji="1" lang="zh-CN" altLang="en-US" sz="2200" dirty="0"/>
              <a:t>前，对生成的语言的词性，以及它的组成性、扩展性、可解释性等做出更深入的分析</a:t>
            </a:r>
            <a:endParaRPr kumimoji="1" lang="en-US" altLang="zh-CN" sz="2200" dirty="0"/>
          </a:p>
        </p:txBody>
      </p:sp>
    </p:spTree>
    <p:extLst>
      <p:ext uri="{BB962C8B-B14F-4D97-AF65-F5344CB8AC3E}">
        <p14:creationId xmlns:p14="http://schemas.microsoft.com/office/powerpoint/2010/main" val="30010444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9C18806F-346A-EC87-7A8D-1791D76E838F}"/>
              </a:ext>
            </a:extLst>
          </p:cNvPr>
          <p:cNvSpPr>
            <a:spLocks noGrp="1"/>
          </p:cNvSpPr>
          <p:nvPr>
            <p:ph type="sldNum" sz="quarter" idx="12"/>
          </p:nvPr>
        </p:nvSpPr>
        <p:spPr/>
        <p:txBody>
          <a:bodyPr/>
          <a:lstStyle/>
          <a:p>
            <a:fld id="{039D9172-DCCC-4443-8D5D-6014BB527E2C}" type="slidenum">
              <a:rPr kumimoji="1" lang="zh-CN" altLang="en-US" smtClean="0"/>
              <a:t>4</a:t>
            </a:fld>
            <a:endParaRPr kumimoji="1" lang="zh-CN" altLang="en-US"/>
          </a:p>
        </p:txBody>
      </p:sp>
      <p:sp>
        <p:nvSpPr>
          <p:cNvPr id="6" name="文本框 5">
            <a:extLst>
              <a:ext uri="{FF2B5EF4-FFF2-40B4-BE49-F238E27FC236}">
                <a16:creationId xmlns:a16="http://schemas.microsoft.com/office/drawing/2014/main" id="{6232C4C4-1E4C-2061-96B9-04DDA0FC778D}"/>
              </a:ext>
            </a:extLst>
          </p:cNvPr>
          <p:cNvSpPr txBox="1"/>
          <p:nvPr/>
        </p:nvSpPr>
        <p:spPr>
          <a:xfrm>
            <a:off x="1221699" y="1859339"/>
            <a:ext cx="10560569" cy="3477875"/>
          </a:xfrm>
          <a:prstGeom prst="rect">
            <a:avLst/>
          </a:prstGeom>
          <a:noFill/>
        </p:spPr>
        <p:txBody>
          <a:bodyPr wrap="square">
            <a:spAutoFit/>
          </a:bodyPr>
          <a:lstStyle/>
          <a:p>
            <a:r>
              <a:rPr kumimoji="1" lang="zh-CN" altLang="en-US" sz="2200" dirty="0"/>
              <a:t>军事领域下的多智能体通信需要有如下性质：</a:t>
            </a:r>
            <a:endParaRPr kumimoji="1" lang="en-US" altLang="zh-CN" sz="2200" dirty="0"/>
          </a:p>
          <a:p>
            <a:endParaRPr kumimoji="1" lang="en-US" altLang="zh-CN" sz="2200" dirty="0"/>
          </a:p>
          <a:p>
            <a:pPr marL="742950" lvl="1" indent="-285750">
              <a:buFont typeface="Arial" panose="020B0604020202020204" pitchFamily="34" charset="0"/>
              <a:buChar char="•"/>
            </a:pPr>
            <a:r>
              <a:rPr kumimoji="1" lang="zh-CN" altLang="en-US" sz="2200" dirty="0"/>
              <a:t>安全性：</a:t>
            </a:r>
            <a:endParaRPr kumimoji="1" lang="en-US" altLang="zh-CN" sz="2200" dirty="0"/>
          </a:p>
          <a:p>
            <a:pPr marL="1200150" lvl="2" indent="-285750">
              <a:buFont typeface="Arial" panose="020B0604020202020204" pitchFamily="34" charset="0"/>
              <a:buChar char="•"/>
            </a:pPr>
            <a:r>
              <a:rPr kumimoji="1" lang="zh-CN" altLang="en-US" sz="2200" dirty="0"/>
              <a:t>通信的安全性会直接涉及到各级指挥机构和主战武器装备的安全。</a:t>
            </a:r>
            <a:endParaRPr kumimoji="1" lang="en-US" altLang="zh-CN" sz="2200" dirty="0"/>
          </a:p>
          <a:p>
            <a:pPr marL="742950" lvl="1" indent="-285750">
              <a:buFont typeface="Arial" panose="020B0604020202020204" pitchFamily="34" charset="0"/>
              <a:buChar char="•"/>
            </a:pPr>
            <a:r>
              <a:rPr kumimoji="1" lang="zh-CN" altLang="en-US" sz="2200" dirty="0"/>
              <a:t>低资源占用率：</a:t>
            </a:r>
            <a:endParaRPr kumimoji="1" lang="en-US" altLang="zh-CN" sz="2200" dirty="0"/>
          </a:p>
          <a:p>
            <a:pPr marL="1200150" lvl="2" indent="-285750">
              <a:buFont typeface="Arial" panose="020B0604020202020204" pitchFamily="34" charset="0"/>
              <a:buChar char="•"/>
            </a:pPr>
            <a:r>
              <a:rPr kumimoji="1" lang="zh-CN" altLang="en-US" sz="2200" dirty="0"/>
              <a:t>在恶劣的通信环境下，无线通信信道只能提供较小的容量，且容量随时间变化，因此需要较小的资源占用率。</a:t>
            </a:r>
            <a:endParaRPr kumimoji="1" lang="en-US" altLang="zh-CN" sz="2200" dirty="0"/>
          </a:p>
          <a:p>
            <a:pPr marL="742950" lvl="1" indent="-285750">
              <a:buFont typeface="Arial" panose="020B0604020202020204" pitchFamily="34" charset="0"/>
              <a:buChar char="•"/>
            </a:pPr>
            <a:r>
              <a:rPr kumimoji="1" lang="zh-CN" altLang="en-US" sz="2200" dirty="0"/>
              <a:t>鲁棒性：</a:t>
            </a:r>
            <a:endParaRPr kumimoji="1" lang="en-US" altLang="zh-CN" sz="2200" dirty="0"/>
          </a:p>
          <a:p>
            <a:pPr marL="1200150" lvl="2" indent="-285750">
              <a:buFont typeface="Arial" panose="020B0604020202020204" pitchFamily="34" charset="0"/>
              <a:buChar char="•"/>
            </a:pPr>
            <a:r>
              <a:rPr kumimoji="1" lang="zh-CN" altLang="en-US" sz="2200" dirty="0"/>
              <a:t>恶劣的通信环境会导致较大的误码率，从而导致传输信息语义的偏差。</a:t>
            </a:r>
            <a:endParaRPr kumimoji="1" lang="en-US" altLang="zh-CN" sz="2200" dirty="0"/>
          </a:p>
          <a:p>
            <a:endParaRPr kumimoji="1" lang="en-US" altLang="zh-CN" sz="2200" dirty="0"/>
          </a:p>
        </p:txBody>
      </p:sp>
      <p:sp>
        <p:nvSpPr>
          <p:cNvPr id="7" name="文本框 6">
            <a:extLst>
              <a:ext uri="{FF2B5EF4-FFF2-40B4-BE49-F238E27FC236}">
                <a16:creationId xmlns:a16="http://schemas.microsoft.com/office/drawing/2014/main" id="{A10B4AD5-4240-214B-C7B5-D666A72D70FF}"/>
              </a:ext>
            </a:extLst>
          </p:cNvPr>
          <p:cNvSpPr txBox="1"/>
          <p:nvPr/>
        </p:nvSpPr>
        <p:spPr>
          <a:xfrm>
            <a:off x="1039110" y="480518"/>
            <a:ext cx="1620957" cy="523220"/>
          </a:xfrm>
          <a:prstGeom prst="rect">
            <a:avLst/>
          </a:prstGeom>
          <a:noFill/>
        </p:spPr>
        <p:txBody>
          <a:bodyPr wrap="none" rtlCol="0">
            <a:spAutoFit/>
          </a:bodyPr>
          <a:lstStyle/>
          <a:p>
            <a:r>
              <a:rPr kumimoji="1" lang="zh-CN" altLang="en-US" sz="2800" dirty="0"/>
              <a:t>立题依据</a:t>
            </a:r>
          </a:p>
        </p:txBody>
      </p:sp>
    </p:spTree>
    <p:extLst>
      <p:ext uri="{BB962C8B-B14F-4D97-AF65-F5344CB8AC3E}">
        <p14:creationId xmlns:p14="http://schemas.microsoft.com/office/powerpoint/2010/main" val="25930589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6F63883-F809-0740-B6AF-4409AA6CA237}"/>
              </a:ext>
            </a:extLst>
          </p:cNvPr>
          <p:cNvSpPr txBox="1"/>
          <p:nvPr/>
        </p:nvSpPr>
        <p:spPr>
          <a:xfrm>
            <a:off x="1054100" y="660400"/>
            <a:ext cx="1502334" cy="461665"/>
          </a:xfrm>
          <a:prstGeom prst="rect">
            <a:avLst/>
          </a:prstGeom>
          <a:noFill/>
        </p:spPr>
        <p:txBody>
          <a:bodyPr wrap="none" rtlCol="0">
            <a:spAutoFit/>
          </a:bodyPr>
          <a:lstStyle/>
          <a:p>
            <a:r>
              <a:rPr kumimoji="1" lang="en-US" altLang="zh-CN" sz="2400" dirty="0"/>
              <a:t>Reference</a:t>
            </a:r>
            <a:endParaRPr kumimoji="1" lang="zh-CN" altLang="en-US" sz="2400" dirty="0"/>
          </a:p>
        </p:txBody>
      </p:sp>
      <p:sp>
        <p:nvSpPr>
          <p:cNvPr id="5" name="文本框 4">
            <a:extLst>
              <a:ext uri="{FF2B5EF4-FFF2-40B4-BE49-F238E27FC236}">
                <a16:creationId xmlns:a16="http://schemas.microsoft.com/office/drawing/2014/main" id="{35C33BE0-E089-FD93-A967-7D47809B1C00}"/>
              </a:ext>
            </a:extLst>
          </p:cNvPr>
          <p:cNvSpPr txBox="1"/>
          <p:nvPr/>
        </p:nvSpPr>
        <p:spPr>
          <a:xfrm>
            <a:off x="1583266" y="1351508"/>
            <a:ext cx="9025467" cy="4893647"/>
          </a:xfrm>
          <a:prstGeom prst="rect">
            <a:avLst/>
          </a:prstGeom>
          <a:noFill/>
        </p:spPr>
        <p:txBody>
          <a:bodyPr wrap="square" rtlCol="0">
            <a:spAutoFit/>
          </a:bodyPr>
          <a:lstStyle/>
          <a:p>
            <a:pPr algn="l"/>
            <a:r>
              <a:rPr lang="en-US" altLang="zh-CN" sz="1200" dirty="0"/>
              <a:t>[1] </a:t>
            </a:r>
            <a:r>
              <a:rPr lang="en-US" altLang="zh-CN" sz="1200" dirty="0" err="1"/>
              <a:t>Lazaridou</a:t>
            </a:r>
            <a:r>
              <a:rPr lang="en-US" altLang="zh-CN" sz="1200" dirty="0"/>
              <a:t>, </a:t>
            </a:r>
            <a:r>
              <a:rPr lang="en-US" altLang="zh-CN" sz="1200" dirty="0" err="1"/>
              <a:t>Angeliki</a:t>
            </a:r>
            <a:r>
              <a:rPr lang="en-US" altLang="zh-CN" sz="1200" dirty="0"/>
              <a:t> &amp; Potapenko, Anna &amp; Tieleman, Olivier. (2020). Multi-agent Communication meets Natural Language: Synergies between Functional and Structural Language Learning. 7663-7674. 10.18653/v1/2020.acl-main.685. </a:t>
            </a:r>
          </a:p>
          <a:p>
            <a:pPr algn="l"/>
            <a:r>
              <a:rPr lang="en-US" altLang="zh-CN" sz="1200" dirty="0"/>
              <a:t>[2] </a:t>
            </a:r>
            <a:r>
              <a:rPr lang="en-US" altLang="zh-CN" sz="1200" dirty="0" err="1"/>
              <a:t>Lazaridou</a:t>
            </a:r>
            <a:r>
              <a:rPr lang="en-US" altLang="zh-CN" sz="1200" dirty="0"/>
              <a:t>, </a:t>
            </a:r>
            <a:r>
              <a:rPr lang="en-US" altLang="zh-CN" sz="1200" dirty="0" err="1"/>
              <a:t>Angeliki</a:t>
            </a:r>
            <a:r>
              <a:rPr lang="en-US" altLang="zh-CN" sz="1200" dirty="0"/>
              <a:t> &amp; Hermann, Karl &amp; </a:t>
            </a:r>
            <a:r>
              <a:rPr lang="en-US" altLang="zh-CN" sz="1200" dirty="0" err="1"/>
              <a:t>Tuyls</a:t>
            </a:r>
            <a:r>
              <a:rPr lang="en-US" altLang="zh-CN" sz="1200" dirty="0"/>
              <a:t>, Karl &amp; Clark, Stephen. (2018). Emergence of Linguistic Communication from Referential Games with Symbolic and Pixel Input. </a:t>
            </a:r>
          </a:p>
          <a:p>
            <a:pPr algn="l"/>
            <a:r>
              <a:rPr lang="en-US" altLang="zh-CN" sz="1200" dirty="0"/>
              <a:t>[3] Mu, Jesse &amp; Goodman, Noah. (2021). Emergent Communication of Generalizations. </a:t>
            </a:r>
          </a:p>
          <a:p>
            <a:pPr algn="l"/>
            <a:r>
              <a:rPr lang="en-US" altLang="zh-CN" sz="1200" dirty="0"/>
              <a:t>[4] </a:t>
            </a:r>
            <a:r>
              <a:rPr lang="en-US" altLang="zh-CN" sz="1200" dirty="0" err="1"/>
              <a:t>Kajic</a:t>
            </a:r>
            <a:r>
              <a:rPr lang="en-US" altLang="zh-CN" sz="1200" dirty="0"/>
              <a:t>, Ivana &amp; </a:t>
            </a:r>
            <a:r>
              <a:rPr lang="en-US" altLang="zh-CN" sz="1200" dirty="0" err="1"/>
              <a:t>Aygün</a:t>
            </a:r>
            <a:r>
              <a:rPr lang="en-US" altLang="zh-CN" sz="1200" dirty="0"/>
              <a:t>, </a:t>
            </a:r>
            <a:r>
              <a:rPr lang="en-US" altLang="zh-CN" sz="1200" dirty="0" err="1"/>
              <a:t>Eser</a:t>
            </a:r>
            <a:r>
              <a:rPr lang="en-US" altLang="zh-CN" sz="1200" dirty="0"/>
              <a:t> &amp; </a:t>
            </a:r>
            <a:r>
              <a:rPr lang="en-US" altLang="zh-CN" sz="1200" dirty="0" err="1"/>
              <a:t>Precup</a:t>
            </a:r>
            <a:r>
              <a:rPr lang="en-US" altLang="zh-CN" sz="1200" dirty="0"/>
              <a:t>, </a:t>
            </a:r>
            <a:r>
              <a:rPr lang="en-US" altLang="zh-CN" sz="1200" dirty="0" err="1"/>
              <a:t>Doina</a:t>
            </a:r>
            <a:r>
              <a:rPr lang="en-US" altLang="zh-CN" sz="1200" dirty="0"/>
              <a:t>. (2020). Learning to cooperate: Emergent communication in multi-agent navigation. </a:t>
            </a:r>
          </a:p>
          <a:p>
            <a:pPr algn="l"/>
            <a:r>
              <a:rPr lang="en-US" altLang="zh-CN" sz="1200" dirty="0"/>
              <a:t>[5] Gupta, Abhinav &amp; </a:t>
            </a:r>
            <a:r>
              <a:rPr lang="en-US" altLang="zh-CN" sz="1200" dirty="0" err="1"/>
              <a:t>Lanctot</a:t>
            </a:r>
            <a:r>
              <a:rPr lang="en-US" altLang="zh-CN" sz="1200" dirty="0"/>
              <a:t>, Marc &amp; </a:t>
            </a:r>
            <a:r>
              <a:rPr lang="en-US" altLang="zh-CN" sz="1200" dirty="0" err="1"/>
              <a:t>Lazaridou</a:t>
            </a:r>
            <a:r>
              <a:rPr lang="en-US" altLang="zh-CN" sz="1200" dirty="0"/>
              <a:t>, </a:t>
            </a:r>
            <a:r>
              <a:rPr lang="en-US" altLang="zh-CN" sz="1200" dirty="0" err="1"/>
              <a:t>Angeliki</a:t>
            </a:r>
            <a:r>
              <a:rPr lang="en-US" altLang="zh-CN" sz="1200" dirty="0"/>
              <a:t>. (2021). Dynamic population-based meta-learning for multi-agent communication with natural language. </a:t>
            </a:r>
          </a:p>
          <a:p>
            <a:pPr algn="l"/>
            <a:r>
              <a:rPr lang="en-US" altLang="zh-CN" sz="1200" dirty="0"/>
              <a:t>[6] </a:t>
            </a:r>
            <a:r>
              <a:rPr lang="en-US" altLang="zh-CN" sz="1200" dirty="0" err="1"/>
              <a:t>Kottur</a:t>
            </a:r>
            <a:r>
              <a:rPr lang="en-US" altLang="zh-CN" sz="1200" dirty="0"/>
              <a:t>, </a:t>
            </a:r>
            <a:r>
              <a:rPr lang="en-US" altLang="zh-CN" sz="1200" dirty="0" err="1"/>
              <a:t>Satwik</a:t>
            </a:r>
            <a:r>
              <a:rPr lang="en-US" altLang="zh-CN" sz="1200" dirty="0"/>
              <a:t> &amp; Moura, Jose &amp; Lee, Stefan &amp; Batra, Dhruv. (2017). Natural Language Does Not Emerge ‘Naturally’ in Multi-Agent Dialog. 2962-2967. 10.18653/v1/D17-1321. </a:t>
            </a:r>
          </a:p>
          <a:p>
            <a:pPr algn="l"/>
            <a:r>
              <a:rPr lang="en-US" altLang="zh-CN" sz="1200" dirty="0"/>
              <a:t>[7] Resnick, </a:t>
            </a:r>
            <a:r>
              <a:rPr lang="en-US" altLang="zh-CN" sz="1200" dirty="0" err="1"/>
              <a:t>Cinjon</a:t>
            </a:r>
            <a:r>
              <a:rPr lang="en-US" altLang="zh-CN" sz="1200" dirty="0"/>
              <a:t> &amp; Gupta, Abhinav &amp; Foerster, Jakob &amp; Dai, Andrew &amp; Cho, </a:t>
            </a:r>
            <a:r>
              <a:rPr lang="en-US" altLang="zh-CN" sz="1200" dirty="0" err="1"/>
              <a:t>Kyunghyun</a:t>
            </a:r>
            <a:r>
              <a:rPr lang="en-US" altLang="zh-CN" sz="1200" dirty="0"/>
              <a:t>. (2019). Capacity, Bandwidth, and Compositionality in Emergent Language Learning. </a:t>
            </a:r>
          </a:p>
          <a:p>
            <a:pPr algn="l"/>
            <a:r>
              <a:rPr lang="en-US" altLang="zh-CN" sz="1200" dirty="0"/>
              <a:t>[8] Ren, Yi &amp; Guo, </a:t>
            </a:r>
            <a:r>
              <a:rPr lang="en-US" altLang="zh-CN" sz="1200" dirty="0" err="1"/>
              <a:t>Shangmin</a:t>
            </a:r>
            <a:r>
              <a:rPr lang="en-US" altLang="zh-CN" sz="1200" dirty="0"/>
              <a:t> &amp; </a:t>
            </a:r>
            <a:r>
              <a:rPr lang="en-US" altLang="zh-CN" sz="1200" dirty="0" err="1"/>
              <a:t>Labeau</a:t>
            </a:r>
            <a:r>
              <a:rPr lang="en-US" altLang="zh-CN" sz="1200" dirty="0"/>
              <a:t>, Matthieu &amp; Cohen, Shay &amp; Kirby, Simon. (2020). Compositional Languages Emerge in a Neural Iterated Learning Model. </a:t>
            </a:r>
          </a:p>
          <a:p>
            <a:pPr algn="l"/>
            <a:r>
              <a:rPr lang="en-US" altLang="zh-CN" sz="1200" dirty="0"/>
              <a:t>[9] </a:t>
            </a:r>
            <a:r>
              <a:rPr lang="en-US" altLang="zh-CN" sz="1200" dirty="0" err="1"/>
              <a:t>Kharitonov</a:t>
            </a:r>
            <a:r>
              <a:rPr lang="en-US" altLang="zh-CN" sz="1200" dirty="0"/>
              <a:t>, Eugene &amp; Baroni, Marco. (2020). Emergent Language Generalization and Acquisition Speed are not tied to Compositionality. </a:t>
            </a:r>
          </a:p>
          <a:p>
            <a:pPr algn="l"/>
            <a:r>
              <a:rPr lang="en-US" altLang="zh-CN" sz="1200" dirty="0"/>
              <a:t>[10] Das, A (2019)., </a:t>
            </a:r>
            <a:r>
              <a:rPr lang="en-US" altLang="zh-CN" sz="1200" dirty="0" err="1"/>
              <a:t>TarMAC</a:t>
            </a:r>
            <a:r>
              <a:rPr lang="en-US" altLang="zh-CN" sz="1200" dirty="0"/>
              <a:t>: Targeted Multi-Agent Communication</a:t>
            </a:r>
          </a:p>
          <a:p>
            <a:pPr algn="l"/>
            <a:r>
              <a:rPr lang="en-US" altLang="zh-CN" sz="1200" dirty="0"/>
              <a:t>[11] Cao, Kris, </a:t>
            </a:r>
            <a:r>
              <a:rPr lang="en-US" altLang="zh-CN" sz="1200" dirty="0" err="1"/>
              <a:t>Angeliki</a:t>
            </a:r>
            <a:r>
              <a:rPr lang="en-US" altLang="zh-CN" sz="1200" dirty="0"/>
              <a:t> </a:t>
            </a:r>
            <a:r>
              <a:rPr lang="en-US" altLang="zh-CN" sz="1200" dirty="0" err="1"/>
              <a:t>Lazaridou</a:t>
            </a:r>
            <a:r>
              <a:rPr lang="en-US" altLang="zh-CN" sz="1200" dirty="0"/>
              <a:t>, Marc </a:t>
            </a:r>
            <a:r>
              <a:rPr lang="en-US" altLang="zh-CN" sz="1200" dirty="0" err="1"/>
              <a:t>Lanctot</a:t>
            </a:r>
            <a:r>
              <a:rPr lang="en-US" altLang="zh-CN" sz="1200" dirty="0"/>
              <a:t>, Joel Z. </a:t>
            </a:r>
            <a:r>
              <a:rPr lang="en-US" altLang="zh-CN" sz="1200" dirty="0" err="1"/>
              <a:t>Leibo</a:t>
            </a:r>
            <a:r>
              <a:rPr lang="en-US" altLang="zh-CN" sz="1200" dirty="0"/>
              <a:t>, Karl </a:t>
            </a:r>
            <a:r>
              <a:rPr lang="en-US" altLang="zh-CN" sz="1200" dirty="0" err="1"/>
              <a:t>Tuyls</a:t>
            </a:r>
            <a:r>
              <a:rPr lang="en-US" altLang="zh-CN" sz="1200" dirty="0"/>
              <a:t> and Stephen Clark. “Emergent Communication through Negotiation.” </a:t>
            </a:r>
            <a:r>
              <a:rPr lang="en-US" altLang="zh-CN" sz="1200" dirty="0" err="1"/>
              <a:t>ArXiv</a:t>
            </a:r>
            <a:r>
              <a:rPr lang="en-US" altLang="zh-CN" sz="1200" dirty="0"/>
              <a:t> abs/1804.03980 (2018)</a:t>
            </a:r>
          </a:p>
          <a:p>
            <a:pPr algn="l"/>
            <a:r>
              <a:rPr lang="en-US" altLang="zh-CN" sz="1200" dirty="0"/>
              <a:t>[12] </a:t>
            </a:r>
            <a:r>
              <a:rPr lang="en-US" altLang="zh-CN" sz="1200" dirty="0" err="1"/>
              <a:t>Noukhovitch</a:t>
            </a:r>
            <a:r>
              <a:rPr lang="en-US" altLang="zh-CN" sz="1200" dirty="0"/>
              <a:t>, Michael &amp; LaCroix, Travis &amp; </a:t>
            </a:r>
            <a:r>
              <a:rPr lang="en-US" altLang="zh-CN" sz="1200" dirty="0" err="1"/>
              <a:t>Lazaridou</a:t>
            </a:r>
            <a:r>
              <a:rPr lang="en-US" altLang="zh-CN" sz="1200" dirty="0"/>
              <a:t>, </a:t>
            </a:r>
            <a:r>
              <a:rPr lang="en-US" altLang="zh-CN" sz="1200" dirty="0" err="1"/>
              <a:t>Angeliki</a:t>
            </a:r>
            <a:r>
              <a:rPr lang="en-US" altLang="zh-CN" sz="1200" dirty="0"/>
              <a:t> &amp; Courville, Aaron. (2021). Emergent Communication under Competition.</a:t>
            </a:r>
          </a:p>
          <a:p>
            <a:r>
              <a:rPr lang="en-US" altLang="zh-CN" sz="1200" dirty="0"/>
              <a:t>[13] </a:t>
            </a:r>
            <a:r>
              <a:rPr lang="en-US" altLang="zh-CN" sz="1200" dirty="0" err="1"/>
              <a:t>Evtimova</a:t>
            </a:r>
            <a:r>
              <a:rPr lang="en-US" altLang="zh-CN" sz="1200" dirty="0"/>
              <a:t>, K., </a:t>
            </a:r>
            <a:r>
              <a:rPr lang="en-US" altLang="zh-CN" sz="1200" dirty="0" err="1"/>
              <a:t>Drozdov</a:t>
            </a:r>
            <a:r>
              <a:rPr lang="en-US" altLang="zh-CN" sz="1200" dirty="0"/>
              <a:t>, A., </a:t>
            </a:r>
            <a:r>
              <a:rPr lang="en-US" altLang="zh-CN" sz="1200" dirty="0" err="1"/>
              <a:t>Kiela</a:t>
            </a:r>
            <a:r>
              <a:rPr lang="en-US" altLang="zh-CN" sz="1200" dirty="0"/>
              <a:t>, D., &amp; Cho, K. (2017). Emergent communication in a multi-modal, multi-step referential game. </a:t>
            </a:r>
            <a:r>
              <a:rPr lang="en-US" altLang="zh-CN" sz="1200" dirty="0" err="1"/>
              <a:t>arXiv</a:t>
            </a:r>
            <a:r>
              <a:rPr lang="en-US" altLang="zh-CN" sz="1200" dirty="0"/>
              <a:t> preprint arXiv:1705.10369.</a:t>
            </a:r>
          </a:p>
          <a:p>
            <a:r>
              <a:rPr kumimoji="1" lang="en-US" altLang="zh-CN" sz="1200" dirty="0"/>
              <a:t>[14] </a:t>
            </a:r>
            <a:r>
              <a:rPr kumimoji="1" lang="en-US" altLang="zh-CN" sz="1200" dirty="0" err="1"/>
              <a:t>Chaabouni</a:t>
            </a:r>
            <a:r>
              <a:rPr kumimoji="1" lang="en-US" altLang="zh-CN" sz="1200" dirty="0"/>
              <a:t>, R., </a:t>
            </a:r>
            <a:r>
              <a:rPr kumimoji="1" lang="en-US" altLang="zh-CN" sz="1200" dirty="0" err="1"/>
              <a:t>Kharitonov</a:t>
            </a:r>
            <a:r>
              <a:rPr kumimoji="1" lang="en-US" altLang="zh-CN" sz="1200" dirty="0"/>
              <a:t>, E., </a:t>
            </a:r>
            <a:r>
              <a:rPr kumimoji="1" lang="en-US" altLang="zh-CN" sz="1200" dirty="0" err="1"/>
              <a:t>Bouchacourt</a:t>
            </a:r>
            <a:r>
              <a:rPr kumimoji="1" lang="en-US" altLang="zh-CN" sz="1200" dirty="0"/>
              <a:t>, D., </a:t>
            </a:r>
            <a:r>
              <a:rPr kumimoji="1" lang="en-US" altLang="zh-CN" sz="1200" dirty="0" err="1"/>
              <a:t>Dupoux</a:t>
            </a:r>
            <a:r>
              <a:rPr kumimoji="1" lang="en-US" altLang="zh-CN" sz="1200" dirty="0"/>
              <a:t>, E., &amp; Baroni, M. (2020). Compositionality and generalization in emergent languages. </a:t>
            </a:r>
            <a:r>
              <a:rPr kumimoji="1" lang="en-US" altLang="zh-CN" sz="1200" dirty="0" err="1"/>
              <a:t>arXiv</a:t>
            </a:r>
            <a:r>
              <a:rPr kumimoji="1" lang="en-US" altLang="zh-CN" sz="1200" dirty="0"/>
              <a:t> preprint arXiv:2004.09124.</a:t>
            </a:r>
          </a:p>
          <a:p>
            <a:r>
              <a:rPr kumimoji="1" lang="en-US" altLang="zh-CN" sz="1200" dirty="0"/>
              <a:t>[15] </a:t>
            </a:r>
            <a:r>
              <a:rPr kumimoji="1" lang="en-US" altLang="zh-CN" sz="1200" dirty="0" err="1"/>
              <a:t>Lazaridou</a:t>
            </a:r>
            <a:r>
              <a:rPr kumimoji="1" lang="en-US" altLang="zh-CN" sz="1200" dirty="0"/>
              <a:t> A, </a:t>
            </a:r>
            <a:r>
              <a:rPr kumimoji="1" lang="en-US" altLang="zh-CN" sz="1200" dirty="0" err="1"/>
              <a:t>Peysakhovich</a:t>
            </a:r>
            <a:r>
              <a:rPr kumimoji="1" lang="en-US" altLang="zh-CN" sz="1200" dirty="0"/>
              <a:t> A. Multi-Agent Cooperation and the Emergence of (Natural) Language</a:t>
            </a:r>
            <a:endParaRPr kumimoji="1" lang="zh-CN" altLang="en-US" sz="1200" dirty="0"/>
          </a:p>
        </p:txBody>
      </p:sp>
      <p:sp>
        <p:nvSpPr>
          <p:cNvPr id="6" name="灯片编号占位符 5">
            <a:extLst>
              <a:ext uri="{FF2B5EF4-FFF2-40B4-BE49-F238E27FC236}">
                <a16:creationId xmlns:a16="http://schemas.microsoft.com/office/drawing/2014/main" id="{6593BC5C-CE36-6CCA-0B65-BDFD8310DA79}"/>
              </a:ext>
            </a:extLst>
          </p:cNvPr>
          <p:cNvSpPr>
            <a:spLocks noGrp="1"/>
          </p:cNvSpPr>
          <p:nvPr>
            <p:ph type="sldNum" sz="quarter" idx="12"/>
          </p:nvPr>
        </p:nvSpPr>
        <p:spPr/>
        <p:txBody>
          <a:bodyPr/>
          <a:lstStyle/>
          <a:p>
            <a:fld id="{039D9172-DCCC-4443-8D5D-6014BB527E2C}" type="slidenum">
              <a:rPr kumimoji="1" lang="zh-CN" altLang="en-US" smtClean="0"/>
              <a:t>40</a:t>
            </a:fld>
            <a:endParaRPr kumimoji="1" lang="zh-CN" altLang="en-US" dirty="0"/>
          </a:p>
        </p:txBody>
      </p:sp>
    </p:spTree>
    <p:extLst>
      <p:ext uri="{BB962C8B-B14F-4D97-AF65-F5344CB8AC3E}">
        <p14:creationId xmlns:p14="http://schemas.microsoft.com/office/powerpoint/2010/main" val="9127024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a:extLst>
              <a:ext uri="{FF2B5EF4-FFF2-40B4-BE49-F238E27FC236}">
                <a16:creationId xmlns:a16="http://schemas.microsoft.com/office/drawing/2014/main" id="{F1B6A517-6C7A-A5ED-3CC5-7167A6B68234}"/>
              </a:ext>
            </a:extLst>
          </p:cNvPr>
          <p:cNvSpPr txBox="1"/>
          <p:nvPr/>
        </p:nvSpPr>
        <p:spPr>
          <a:xfrm>
            <a:off x="2669421" y="2721114"/>
            <a:ext cx="6853158" cy="707886"/>
          </a:xfrm>
          <a:prstGeom prst="rect">
            <a:avLst/>
          </a:prstGeom>
          <a:noFill/>
        </p:spPr>
        <p:txBody>
          <a:bodyPr wrap="none" rtlCol="0">
            <a:spAutoFit/>
          </a:bodyPr>
          <a:lstStyle/>
          <a:p>
            <a:r>
              <a:rPr kumimoji="1" lang="zh-CN" altLang="en-US" sz="4000" dirty="0"/>
              <a:t>感谢聆听，请老师批评指正！</a:t>
            </a:r>
          </a:p>
        </p:txBody>
      </p:sp>
      <p:sp>
        <p:nvSpPr>
          <p:cNvPr id="6" name="灯片编号占位符 5">
            <a:extLst>
              <a:ext uri="{FF2B5EF4-FFF2-40B4-BE49-F238E27FC236}">
                <a16:creationId xmlns:a16="http://schemas.microsoft.com/office/drawing/2014/main" id="{6902514D-34BC-C190-7E94-DD80261DB31F}"/>
              </a:ext>
            </a:extLst>
          </p:cNvPr>
          <p:cNvSpPr>
            <a:spLocks noGrp="1"/>
          </p:cNvSpPr>
          <p:nvPr>
            <p:ph type="sldNum" sz="quarter" idx="12"/>
          </p:nvPr>
        </p:nvSpPr>
        <p:spPr/>
        <p:txBody>
          <a:bodyPr/>
          <a:lstStyle/>
          <a:p>
            <a:fld id="{039D9172-DCCC-4443-8D5D-6014BB527E2C}" type="slidenum">
              <a:rPr kumimoji="1" lang="zh-CN" altLang="en-US" smtClean="0"/>
              <a:t>41</a:t>
            </a:fld>
            <a:endParaRPr kumimoji="1" lang="zh-CN" altLang="en-US"/>
          </a:p>
        </p:txBody>
      </p:sp>
    </p:spTree>
    <p:extLst>
      <p:ext uri="{BB962C8B-B14F-4D97-AF65-F5344CB8AC3E}">
        <p14:creationId xmlns:p14="http://schemas.microsoft.com/office/powerpoint/2010/main" val="20702663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7EEC25E-286C-9F3F-2C0D-20948B8FD26F}"/>
              </a:ext>
            </a:extLst>
          </p:cNvPr>
          <p:cNvSpPr>
            <a:spLocks noGrp="1"/>
          </p:cNvSpPr>
          <p:nvPr>
            <p:ph type="sldNum" sz="quarter" idx="12"/>
          </p:nvPr>
        </p:nvSpPr>
        <p:spPr/>
        <p:txBody>
          <a:bodyPr/>
          <a:lstStyle/>
          <a:p>
            <a:fld id="{039D9172-DCCC-4443-8D5D-6014BB527E2C}" type="slidenum">
              <a:rPr kumimoji="1" lang="zh-CN" altLang="en-US" smtClean="0"/>
              <a:t>5</a:t>
            </a:fld>
            <a:endParaRPr kumimoji="1" lang="zh-CN" altLang="en-US"/>
          </a:p>
        </p:txBody>
      </p:sp>
      <p:sp>
        <p:nvSpPr>
          <p:cNvPr id="6" name="文本框 5">
            <a:extLst>
              <a:ext uri="{FF2B5EF4-FFF2-40B4-BE49-F238E27FC236}">
                <a16:creationId xmlns:a16="http://schemas.microsoft.com/office/drawing/2014/main" id="{3C44A155-2DB0-425A-495E-5F84ED87090D}"/>
              </a:ext>
            </a:extLst>
          </p:cNvPr>
          <p:cNvSpPr txBox="1"/>
          <p:nvPr/>
        </p:nvSpPr>
        <p:spPr>
          <a:xfrm>
            <a:off x="1641422" y="1470791"/>
            <a:ext cx="9712377" cy="4154984"/>
          </a:xfrm>
          <a:prstGeom prst="rect">
            <a:avLst/>
          </a:prstGeom>
          <a:noFill/>
        </p:spPr>
        <p:txBody>
          <a:bodyPr wrap="square">
            <a:spAutoFit/>
          </a:bodyPr>
          <a:lstStyle/>
          <a:p>
            <a:r>
              <a:rPr kumimoji="1" lang="zh-CN" altLang="en-US" sz="2200" dirty="0"/>
              <a:t>通信语言：</a:t>
            </a:r>
            <a:endParaRPr kumimoji="1" lang="en-US" altLang="zh-CN" sz="2200" dirty="0"/>
          </a:p>
          <a:p>
            <a:pPr marL="800100" lvl="1" indent="-342900">
              <a:buFont typeface="Arial" panose="020B0604020202020204" pitchFamily="34" charset="0"/>
              <a:buChar char="•"/>
            </a:pPr>
            <a:r>
              <a:rPr kumimoji="1" lang="zh-CN" altLang="en-US" sz="2200" dirty="0"/>
              <a:t>规则协议：</a:t>
            </a:r>
            <a:endParaRPr kumimoji="1" lang="en-US" altLang="zh-CN" sz="2200" dirty="0"/>
          </a:p>
          <a:p>
            <a:pPr marL="1257300" lvl="2" indent="-342900">
              <a:buFont typeface="Arial" panose="020B0604020202020204" pitchFamily="34" charset="0"/>
              <a:buChar char="•"/>
            </a:pPr>
            <a:r>
              <a:rPr kumimoji="1" lang="zh-CN" altLang="en-US" sz="2200" dirty="0"/>
              <a:t>人为的为特定任务设定的规则，比如：</a:t>
            </a:r>
            <a:r>
              <a:rPr kumimoji="1" lang="en-US" altLang="zh-CN" sz="2200" dirty="0"/>
              <a:t>0</a:t>
            </a:r>
            <a:r>
              <a:rPr kumimoji="1" lang="zh-CN" altLang="en-US" sz="2200" dirty="0"/>
              <a:t>代表红色，</a:t>
            </a:r>
            <a:r>
              <a:rPr kumimoji="1" lang="en-US" altLang="zh-CN" sz="2200" dirty="0"/>
              <a:t>1</a:t>
            </a:r>
            <a:r>
              <a:rPr kumimoji="1" lang="zh-CN" altLang="en-US" sz="2200" dirty="0"/>
              <a:t>代表蓝色等等。</a:t>
            </a:r>
            <a:endParaRPr kumimoji="1" lang="en-US" altLang="zh-CN" sz="2200" dirty="0"/>
          </a:p>
          <a:p>
            <a:pPr marL="1257300" lvl="2" indent="-342900">
              <a:buFont typeface="Arial" panose="020B0604020202020204" pitchFamily="34" charset="0"/>
              <a:buChar char="•"/>
            </a:pPr>
            <a:r>
              <a:rPr kumimoji="1" lang="zh-CN" altLang="en-US" sz="2200" dirty="0"/>
              <a:t>任务越复杂，设计的协议越复杂，信道资源占用率高</a:t>
            </a:r>
            <a:endParaRPr kumimoji="1" lang="en-US" altLang="zh-CN" sz="2200" dirty="0"/>
          </a:p>
          <a:p>
            <a:pPr marL="1257300" lvl="2" indent="-342900">
              <a:buFont typeface="Arial" panose="020B0604020202020204" pitchFamily="34" charset="0"/>
              <a:buChar char="•"/>
            </a:pPr>
            <a:r>
              <a:rPr kumimoji="1" lang="zh-CN" altLang="en-US" sz="2200" dirty="0"/>
              <a:t>协议的语义前后关联性小，导致抗噪声能力弱，鲁棒性低。</a:t>
            </a:r>
            <a:endParaRPr kumimoji="1" lang="en-US" altLang="zh-CN" sz="2200" dirty="0"/>
          </a:p>
          <a:p>
            <a:pPr marL="800100" lvl="1" indent="-342900">
              <a:buFont typeface="Arial" panose="020B0604020202020204" pitchFamily="34" charset="0"/>
              <a:buChar char="•"/>
            </a:pPr>
            <a:r>
              <a:rPr kumimoji="1" lang="zh-CN" altLang="en-US" sz="2200" dirty="0"/>
              <a:t>自然语言：</a:t>
            </a:r>
            <a:endParaRPr kumimoji="1" lang="en-US" altLang="zh-CN" sz="2200" dirty="0"/>
          </a:p>
          <a:p>
            <a:pPr marL="1257300" lvl="2" indent="-342900">
              <a:buFont typeface="Arial" panose="020B0604020202020204" pitchFamily="34" charset="0"/>
              <a:buChar char="•"/>
            </a:pPr>
            <a:r>
              <a:rPr kumimoji="1" lang="zh-CN" altLang="en-US" sz="2200" dirty="0"/>
              <a:t>安全性较差</a:t>
            </a:r>
            <a:endParaRPr kumimoji="1" lang="en-US" altLang="zh-CN" sz="2200" dirty="0"/>
          </a:p>
          <a:p>
            <a:pPr marL="800100" lvl="1" indent="-342900">
              <a:buFont typeface="Arial" panose="020B0604020202020204" pitchFamily="34" charset="0"/>
              <a:buChar char="•"/>
            </a:pPr>
            <a:r>
              <a:rPr kumimoji="1" lang="zh-CN" altLang="en-US" sz="2200" dirty="0"/>
              <a:t>涌现语言：</a:t>
            </a:r>
            <a:endParaRPr kumimoji="1" lang="en-US" altLang="zh-CN" sz="2200" dirty="0"/>
          </a:p>
          <a:p>
            <a:pPr marL="1257300" lvl="2" indent="-342900">
              <a:buFont typeface="Arial" panose="020B0604020202020204" pitchFamily="34" charset="0"/>
              <a:buChar char="•"/>
            </a:pPr>
            <a:r>
              <a:rPr lang="zh-CN" altLang="en-US" sz="2200" dirty="0"/>
              <a:t>一种在交互过程中自发习得的语言</a:t>
            </a:r>
            <a:endParaRPr lang="en-US" altLang="zh-CN" sz="2200" dirty="0"/>
          </a:p>
          <a:p>
            <a:pPr marL="1257300" lvl="2" indent="-342900">
              <a:buFont typeface="Arial" panose="020B0604020202020204" pitchFamily="34" charset="0"/>
              <a:buChar char="•"/>
            </a:pPr>
            <a:r>
              <a:rPr kumimoji="1" lang="zh-CN" altLang="en-US" sz="2200" dirty="0"/>
              <a:t>天然的对信息进行了加密，安全性强。</a:t>
            </a:r>
            <a:endParaRPr kumimoji="1" lang="en-US" altLang="zh-CN" sz="2200" dirty="0"/>
          </a:p>
          <a:p>
            <a:pPr marL="1200150" lvl="2" indent="-285750">
              <a:buFont typeface="Arial" panose="020B0604020202020204" pitchFamily="34" charset="0"/>
              <a:buChar char="•"/>
            </a:pPr>
            <a:r>
              <a:rPr kumimoji="1" lang="zh-CN" altLang="en-US" sz="2200" dirty="0"/>
              <a:t>面向任务而生成的语言，资源占用率低。</a:t>
            </a:r>
            <a:endParaRPr kumimoji="1" lang="en-US" altLang="zh-CN" sz="2200" dirty="0"/>
          </a:p>
          <a:p>
            <a:pPr marL="1200150" lvl="2" indent="-285750">
              <a:buFont typeface="Arial" panose="020B0604020202020204" pitchFamily="34" charset="0"/>
              <a:buChar char="•"/>
            </a:pPr>
            <a:r>
              <a:rPr kumimoji="1" lang="zh-CN" altLang="en-US" sz="2200" dirty="0"/>
              <a:t>语义的前后依赖性强，具有一定的抗噪声能力。</a:t>
            </a:r>
            <a:endParaRPr kumimoji="1" lang="en-US" altLang="zh-CN" sz="2200" dirty="0"/>
          </a:p>
        </p:txBody>
      </p:sp>
      <p:sp>
        <p:nvSpPr>
          <p:cNvPr id="7" name="文本框 6">
            <a:extLst>
              <a:ext uri="{FF2B5EF4-FFF2-40B4-BE49-F238E27FC236}">
                <a16:creationId xmlns:a16="http://schemas.microsoft.com/office/drawing/2014/main" id="{63CB1FAC-20CF-B436-D3C4-D621E5E3FBC8}"/>
              </a:ext>
            </a:extLst>
          </p:cNvPr>
          <p:cNvSpPr txBox="1"/>
          <p:nvPr/>
        </p:nvSpPr>
        <p:spPr>
          <a:xfrm>
            <a:off x="1039110" y="480518"/>
            <a:ext cx="1620957" cy="523220"/>
          </a:xfrm>
          <a:prstGeom prst="rect">
            <a:avLst/>
          </a:prstGeom>
          <a:noFill/>
        </p:spPr>
        <p:txBody>
          <a:bodyPr wrap="none" rtlCol="0">
            <a:spAutoFit/>
          </a:bodyPr>
          <a:lstStyle/>
          <a:p>
            <a:r>
              <a:rPr kumimoji="1" lang="zh-CN" altLang="en-US" sz="2800" dirty="0"/>
              <a:t>立题依据</a:t>
            </a:r>
          </a:p>
        </p:txBody>
      </p:sp>
    </p:spTree>
    <p:extLst>
      <p:ext uri="{BB962C8B-B14F-4D97-AF65-F5344CB8AC3E}">
        <p14:creationId xmlns:p14="http://schemas.microsoft.com/office/powerpoint/2010/main" val="8380569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80FBA3E2-93CB-14E8-B53C-DACA2BD1A896}"/>
              </a:ext>
            </a:extLst>
          </p:cNvPr>
          <p:cNvSpPr>
            <a:spLocks noGrp="1"/>
          </p:cNvSpPr>
          <p:nvPr>
            <p:ph type="sldNum" sz="quarter" idx="12"/>
          </p:nvPr>
        </p:nvSpPr>
        <p:spPr/>
        <p:txBody>
          <a:bodyPr/>
          <a:lstStyle/>
          <a:p>
            <a:fld id="{039D9172-DCCC-4443-8D5D-6014BB527E2C}" type="slidenum">
              <a:rPr kumimoji="1" lang="zh-CN" altLang="en-US" smtClean="0"/>
              <a:t>6</a:t>
            </a:fld>
            <a:endParaRPr kumimoji="1" lang="zh-CN" altLang="en-US"/>
          </a:p>
        </p:txBody>
      </p:sp>
      <p:sp>
        <p:nvSpPr>
          <p:cNvPr id="6" name="文本框 5">
            <a:extLst>
              <a:ext uri="{FF2B5EF4-FFF2-40B4-BE49-F238E27FC236}">
                <a16:creationId xmlns:a16="http://schemas.microsoft.com/office/drawing/2014/main" id="{A210CDD1-EDE0-631F-4268-6EFA4DFCEDCA}"/>
              </a:ext>
            </a:extLst>
          </p:cNvPr>
          <p:cNvSpPr txBox="1"/>
          <p:nvPr/>
        </p:nvSpPr>
        <p:spPr>
          <a:xfrm>
            <a:off x="1648761" y="1890117"/>
            <a:ext cx="9308891" cy="3416320"/>
          </a:xfrm>
          <a:prstGeom prst="rect">
            <a:avLst/>
          </a:prstGeom>
          <a:noFill/>
        </p:spPr>
        <p:txBody>
          <a:bodyPr wrap="square">
            <a:spAutoFit/>
          </a:bodyPr>
          <a:lstStyle/>
          <a:p>
            <a:r>
              <a:rPr kumimoji="1" lang="zh-CN" altLang="en-US" sz="2200" dirty="0"/>
              <a:t>现有的涌现语言的研究设置的交互场景简单，不能满足上述应用需求：</a:t>
            </a:r>
            <a:endParaRPr kumimoji="1" lang="en-US" altLang="zh-CN" sz="2200" dirty="0"/>
          </a:p>
          <a:p>
            <a:pPr marL="285750" indent="-285750">
              <a:buFont typeface="Arial" panose="020B0604020202020204" pitchFamily="34" charset="0"/>
              <a:buChar char="•"/>
            </a:pPr>
            <a:endParaRPr kumimoji="1" lang="en-US" altLang="zh-CN" sz="2200" dirty="0"/>
          </a:p>
          <a:p>
            <a:pPr marL="742950" lvl="1" indent="-285750">
              <a:buFont typeface="Arial" panose="020B0604020202020204" pitchFamily="34" charset="0"/>
              <a:buChar char="•"/>
            </a:pPr>
            <a:r>
              <a:rPr kumimoji="1" lang="zh-CN" altLang="en-US" sz="2200" dirty="0"/>
              <a:t>现有的涌现语言任务大多采用静态交互场景，一般假设环境中的智能体位置不变，因此相对于智能体来说交互过程中环境保持不变。</a:t>
            </a:r>
            <a:endParaRPr kumimoji="1" lang="en-US" altLang="zh-CN" sz="2200" dirty="0"/>
          </a:p>
          <a:p>
            <a:pPr marL="742950" lvl="1" indent="-285750">
              <a:buFont typeface="Arial" panose="020B0604020202020204" pitchFamily="34" charset="0"/>
              <a:buChar char="•"/>
            </a:pPr>
            <a:endParaRPr kumimoji="1" lang="en-US" altLang="zh-CN" sz="2200" dirty="0"/>
          </a:p>
          <a:p>
            <a:pPr marL="742950" lvl="1" indent="-285750">
              <a:buFont typeface="Arial" panose="020B0604020202020204" pitchFamily="34" charset="0"/>
              <a:buChar char="•"/>
            </a:pPr>
            <a:r>
              <a:rPr kumimoji="1" lang="zh-CN" altLang="en-US" sz="2200" dirty="0"/>
              <a:t>但是上述应用的场景是动态的，智能体为了完成任务需要在环境中不停变换位置，因此相对于智能体来说交互过程中环境是变化的。</a:t>
            </a:r>
            <a:endParaRPr kumimoji="1" lang="en-US" altLang="zh-CN" sz="2200" dirty="0"/>
          </a:p>
          <a:p>
            <a:pPr marL="742950" lvl="1" indent="-285750">
              <a:buFont typeface="Arial" panose="020B0604020202020204" pitchFamily="34" charset="0"/>
              <a:buChar char="•"/>
            </a:pPr>
            <a:endParaRPr kumimoji="1" lang="en-US" altLang="zh-CN" sz="2200" dirty="0"/>
          </a:p>
          <a:p>
            <a:pPr marL="742950" lvl="1" indent="-285750">
              <a:buFont typeface="Arial" panose="020B0604020202020204" pitchFamily="34" charset="0"/>
              <a:buChar char="•"/>
            </a:pPr>
            <a:r>
              <a:rPr kumimoji="1" lang="zh-CN" altLang="en-US" sz="2200" dirty="0"/>
              <a:t>因此要研究 动态场景下的涌现语言对话技术。</a:t>
            </a:r>
            <a:endParaRPr kumimoji="1" lang="en-US" altLang="zh-CN" sz="2200" dirty="0"/>
          </a:p>
          <a:p>
            <a:pPr marL="742950" lvl="1" indent="-285750">
              <a:buFont typeface="Arial" panose="020B0604020202020204" pitchFamily="34" charset="0"/>
              <a:buChar char="•"/>
            </a:pPr>
            <a:endParaRPr kumimoji="1" lang="en-US" altLang="zh-CN" dirty="0"/>
          </a:p>
        </p:txBody>
      </p:sp>
      <p:sp>
        <p:nvSpPr>
          <p:cNvPr id="8" name="文本框 7">
            <a:extLst>
              <a:ext uri="{FF2B5EF4-FFF2-40B4-BE49-F238E27FC236}">
                <a16:creationId xmlns:a16="http://schemas.microsoft.com/office/drawing/2014/main" id="{06D9BF8E-F923-8FCD-9332-983DB24CD420}"/>
              </a:ext>
            </a:extLst>
          </p:cNvPr>
          <p:cNvSpPr txBox="1"/>
          <p:nvPr/>
        </p:nvSpPr>
        <p:spPr>
          <a:xfrm>
            <a:off x="1039110" y="480518"/>
            <a:ext cx="1620957" cy="523220"/>
          </a:xfrm>
          <a:prstGeom prst="rect">
            <a:avLst/>
          </a:prstGeom>
          <a:noFill/>
        </p:spPr>
        <p:txBody>
          <a:bodyPr wrap="none" rtlCol="0">
            <a:spAutoFit/>
          </a:bodyPr>
          <a:lstStyle/>
          <a:p>
            <a:r>
              <a:rPr kumimoji="1" lang="zh-CN" altLang="en-US" sz="2800" dirty="0"/>
              <a:t>立题依据</a:t>
            </a:r>
          </a:p>
        </p:txBody>
      </p:sp>
    </p:spTree>
    <p:extLst>
      <p:ext uri="{BB962C8B-B14F-4D97-AF65-F5344CB8AC3E}">
        <p14:creationId xmlns:p14="http://schemas.microsoft.com/office/powerpoint/2010/main" val="41986265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1B454D2F-3128-5427-1DF7-04F0B623B548}"/>
              </a:ext>
            </a:extLst>
          </p:cNvPr>
          <p:cNvSpPr>
            <a:spLocks noGrp="1"/>
          </p:cNvSpPr>
          <p:nvPr>
            <p:ph type="sldNum" sz="quarter" idx="12"/>
          </p:nvPr>
        </p:nvSpPr>
        <p:spPr/>
        <p:txBody>
          <a:bodyPr/>
          <a:lstStyle/>
          <a:p>
            <a:fld id="{039D9172-DCCC-4443-8D5D-6014BB527E2C}" type="slidenum">
              <a:rPr kumimoji="1" lang="zh-CN" altLang="en-US" smtClean="0"/>
              <a:t>7</a:t>
            </a:fld>
            <a:endParaRPr kumimoji="1" lang="zh-CN" altLang="en-US"/>
          </a:p>
        </p:txBody>
      </p:sp>
      <p:sp>
        <p:nvSpPr>
          <p:cNvPr id="6" name="文本框 5">
            <a:extLst>
              <a:ext uri="{FF2B5EF4-FFF2-40B4-BE49-F238E27FC236}">
                <a16:creationId xmlns:a16="http://schemas.microsoft.com/office/drawing/2014/main" id="{81E35AC1-6CBA-C29E-1209-F0F907A980E5}"/>
              </a:ext>
            </a:extLst>
          </p:cNvPr>
          <p:cNvSpPr txBox="1"/>
          <p:nvPr/>
        </p:nvSpPr>
        <p:spPr>
          <a:xfrm>
            <a:off x="1079292" y="884420"/>
            <a:ext cx="9297738" cy="523220"/>
          </a:xfrm>
          <a:prstGeom prst="rect">
            <a:avLst/>
          </a:prstGeom>
          <a:noFill/>
        </p:spPr>
        <p:txBody>
          <a:bodyPr wrap="none" rtlCol="0">
            <a:spAutoFit/>
          </a:bodyPr>
          <a:lstStyle/>
          <a:p>
            <a:r>
              <a:rPr kumimoji="1" lang="zh-CN" altLang="en-US" sz="2800" dirty="0"/>
              <a:t>例子</a:t>
            </a:r>
            <a:r>
              <a:rPr kumimoji="1" lang="en-US" altLang="zh-CN" sz="2800" dirty="0"/>
              <a:t>: </a:t>
            </a:r>
            <a:r>
              <a:rPr kumimoji="1" lang="zh-CN" altLang="en-US" sz="2800" dirty="0"/>
              <a:t>导航任务中，多智能体采用涌现语言进行多轮交互</a:t>
            </a:r>
          </a:p>
        </p:txBody>
      </p:sp>
      <p:pic>
        <p:nvPicPr>
          <p:cNvPr id="3" name="图片 2" descr="图表&#10;&#10;中度可信度描述已自动生成">
            <a:extLst>
              <a:ext uri="{FF2B5EF4-FFF2-40B4-BE49-F238E27FC236}">
                <a16:creationId xmlns:a16="http://schemas.microsoft.com/office/drawing/2014/main" id="{EDEC5B36-48E6-4FD7-065B-5492863B10EB}"/>
              </a:ext>
            </a:extLst>
          </p:cNvPr>
          <p:cNvPicPr>
            <a:picLocks noChangeAspect="1"/>
          </p:cNvPicPr>
          <p:nvPr/>
        </p:nvPicPr>
        <p:blipFill>
          <a:blip r:embed="rId3"/>
          <a:stretch>
            <a:fillRect/>
          </a:stretch>
        </p:blipFill>
        <p:spPr>
          <a:xfrm>
            <a:off x="960453" y="1817371"/>
            <a:ext cx="10025416" cy="3578150"/>
          </a:xfrm>
          <a:prstGeom prst="rect">
            <a:avLst/>
          </a:prstGeom>
        </p:spPr>
      </p:pic>
    </p:spTree>
    <p:extLst>
      <p:ext uri="{BB962C8B-B14F-4D97-AF65-F5344CB8AC3E}">
        <p14:creationId xmlns:p14="http://schemas.microsoft.com/office/powerpoint/2010/main" val="4323172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8BFFCDEB-DECF-3312-1290-C3B8211D1899}"/>
              </a:ext>
            </a:extLst>
          </p:cNvPr>
          <p:cNvSpPr txBox="1"/>
          <p:nvPr/>
        </p:nvSpPr>
        <p:spPr>
          <a:xfrm>
            <a:off x="1054100" y="660400"/>
            <a:ext cx="1620957" cy="523220"/>
          </a:xfrm>
          <a:prstGeom prst="rect">
            <a:avLst/>
          </a:prstGeom>
          <a:noFill/>
        </p:spPr>
        <p:txBody>
          <a:bodyPr wrap="none" rtlCol="0">
            <a:spAutoFit/>
          </a:bodyPr>
          <a:lstStyle/>
          <a:p>
            <a:r>
              <a:rPr kumimoji="1" lang="zh-CN" altLang="en-US" sz="2800" dirty="0"/>
              <a:t>立题依据</a:t>
            </a:r>
          </a:p>
        </p:txBody>
      </p:sp>
      <p:sp>
        <p:nvSpPr>
          <p:cNvPr id="6" name="文本框 5">
            <a:extLst>
              <a:ext uri="{FF2B5EF4-FFF2-40B4-BE49-F238E27FC236}">
                <a16:creationId xmlns:a16="http://schemas.microsoft.com/office/drawing/2014/main" id="{D9B99BAF-530D-2091-10A5-96528DCDE446}"/>
              </a:ext>
            </a:extLst>
          </p:cNvPr>
          <p:cNvSpPr txBox="1"/>
          <p:nvPr/>
        </p:nvSpPr>
        <p:spPr>
          <a:xfrm>
            <a:off x="1054100" y="1335622"/>
            <a:ext cx="10538326" cy="4431983"/>
          </a:xfrm>
          <a:prstGeom prst="rect">
            <a:avLst/>
          </a:prstGeom>
          <a:noFill/>
        </p:spPr>
        <p:txBody>
          <a:bodyPr wrap="square" rtlCol="0">
            <a:spAutoFit/>
          </a:bodyPr>
          <a:lstStyle/>
          <a:p>
            <a:endParaRPr kumimoji="1" lang="en-US" altLang="zh-CN" sz="2200" dirty="0"/>
          </a:p>
          <a:p>
            <a:r>
              <a:rPr lang="zh-CN" altLang="en-US" sz="2200" dirty="0"/>
              <a:t>研究意义：</a:t>
            </a:r>
            <a:endParaRPr lang="en-US" altLang="zh-CN" sz="2200" dirty="0"/>
          </a:p>
          <a:p>
            <a:endParaRPr lang="zh-CN" altLang="en-US" sz="2200" dirty="0"/>
          </a:p>
          <a:p>
            <a:pPr marL="800100" lvl="1" indent="-342900">
              <a:buAutoNum type="arabicPeriod"/>
            </a:pPr>
            <a:r>
              <a:rPr lang="zh-CN" altLang="en-US" sz="2200" dirty="0"/>
              <a:t>从理论研究的角度：</a:t>
            </a:r>
            <a:endParaRPr lang="en-US" altLang="zh-CN" sz="2200" dirty="0"/>
          </a:p>
          <a:p>
            <a:pPr marL="1257300" lvl="2" indent="-342900">
              <a:buFont typeface="Arial" panose="020B0604020202020204" pitchFamily="34" charset="0"/>
              <a:buChar char="•"/>
            </a:pPr>
            <a:r>
              <a:rPr lang="zh-CN" altLang="en-US" sz="2200" dirty="0"/>
              <a:t>研究涌现语言可以帮助我们理解自然语言的产生和发展。</a:t>
            </a:r>
            <a:endParaRPr lang="en-US" altLang="zh-CN" sz="2200" dirty="0"/>
          </a:p>
          <a:p>
            <a:pPr marL="1257300" lvl="2" indent="-342900">
              <a:buFont typeface="Arial" panose="020B0604020202020204" pitchFamily="34" charset="0"/>
              <a:buChar char="•"/>
            </a:pPr>
            <a:r>
              <a:rPr lang="zh-CN" altLang="en-US" sz="2200" dirty="0"/>
              <a:t>对于没有见过的概念（物体，属性等），涌现语言可以通过交互过程中获取的奖励信号形成对新概念的语言描述。</a:t>
            </a:r>
            <a:endParaRPr lang="en-US" altLang="zh-CN" sz="2200" dirty="0"/>
          </a:p>
          <a:p>
            <a:pPr marL="1257300" lvl="2" indent="-342900">
              <a:buFont typeface="Arial" panose="020B0604020202020204" pitchFamily="34" charset="0"/>
              <a:buChar char="•"/>
            </a:pPr>
            <a:endParaRPr lang="en-US" altLang="zh-CN" sz="2200" dirty="0"/>
          </a:p>
          <a:p>
            <a:pPr marL="800100" lvl="1" indent="-342900">
              <a:buAutoNum type="arabicPeriod"/>
            </a:pPr>
            <a:r>
              <a:rPr lang="zh-CN" altLang="en-US" sz="2200" dirty="0"/>
              <a:t>从应用的角度：</a:t>
            </a:r>
            <a:endParaRPr lang="en-US" altLang="zh-CN" sz="2200" dirty="0"/>
          </a:p>
          <a:p>
            <a:pPr marL="1257300" lvl="2" indent="-342900">
              <a:buFont typeface="Arial" panose="020B0604020202020204" pitchFamily="34" charset="0"/>
              <a:buChar char="•"/>
            </a:pPr>
            <a:r>
              <a:rPr lang="zh-CN" altLang="en-US" sz="2200" dirty="0"/>
              <a:t>涌现语言可以更加灵活的应用于多智能体交互的场景。</a:t>
            </a:r>
            <a:endParaRPr lang="en-US" altLang="zh-CN" sz="2200" dirty="0"/>
          </a:p>
          <a:p>
            <a:pPr marL="1257300" lvl="2" indent="-342900">
              <a:buFont typeface="Arial" panose="020B0604020202020204" pitchFamily="34" charset="0"/>
              <a:buChar char="•"/>
            </a:pPr>
            <a:r>
              <a:rPr lang="zh-CN" altLang="en-US" sz="2200" dirty="0"/>
              <a:t>涌现语言有安全性、鲁棒性、资源占用率低等优点，使得它适合于军事等关键领域。</a:t>
            </a:r>
            <a:endParaRPr lang="en-US" altLang="zh-CN" sz="2200" dirty="0"/>
          </a:p>
          <a:p>
            <a:endParaRPr kumimoji="1" lang="en-US" altLang="zh-CN" dirty="0"/>
          </a:p>
        </p:txBody>
      </p:sp>
      <p:sp>
        <p:nvSpPr>
          <p:cNvPr id="8" name="灯片编号占位符 7">
            <a:extLst>
              <a:ext uri="{FF2B5EF4-FFF2-40B4-BE49-F238E27FC236}">
                <a16:creationId xmlns:a16="http://schemas.microsoft.com/office/drawing/2014/main" id="{E9BDAD75-2611-0B6C-76F8-9F52EEED0D88}"/>
              </a:ext>
            </a:extLst>
          </p:cNvPr>
          <p:cNvSpPr>
            <a:spLocks noGrp="1"/>
          </p:cNvSpPr>
          <p:nvPr>
            <p:ph type="sldNum" sz="quarter" idx="12"/>
          </p:nvPr>
        </p:nvSpPr>
        <p:spPr/>
        <p:txBody>
          <a:bodyPr/>
          <a:lstStyle/>
          <a:p>
            <a:fld id="{039D9172-DCCC-4443-8D5D-6014BB527E2C}" type="slidenum">
              <a:rPr kumimoji="1" lang="zh-CN" altLang="en-US" smtClean="0"/>
              <a:t>8</a:t>
            </a:fld>
            <a:endParaRPr kumimoji="1" lang="zh-CN" altLang="en-US"/>
          </a:p>
        </p:txBody>
      </p:sp>
    </p:spTree>
    <p:extLst>
      <p:ext uri="{BB962C8B-B14F-4D97-AF65-F5344CB8AC3E}">
        <p14:creationId xmlns:p14="http://schemas.microsoft.com/office/powerpoint/2010/main" val="328948530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F01EBE74-3643-7EEC-FFDB-6B500E5F4713}"/>
              </a:ext>
            </a:extLst>
          </p:cNvPr>
          <p:cNvSpPr>
            <a:spLocks noGrp="1"/>
          </p:cNvSpPr>
          <p:nvPr>
            <p:ph type="sldNum" sz="quarter" idx="12"/>
          </p:nvPr>
        </p:nvSpPr>
        <p:spPr/>
        <p:txBody>
          <a:bodyPr/>
          <a:lstStyle/>
          <a:p>
            <a:fld id="{039D9172-DCCC-4443-8D5D-6014BB527E2C}" type="slidenum">
              <a:rPr kumimoji="1" lang="zh-CN" altLang="en-US" smtClean="0"/>
              <a:t>9</a:t>
            </a:fld>
            <a:endParaRPr kumimoji="1" lang="zh-CN" altLang="en-US"/>
          </a:p>
        </p:txBody>
      </p:sp>
      <p:sp>
        <p:nvSpPr>
          <p:cNvPr id="5" name="文本框 4">
            <a:extLst>
              <a:ext uri="{FF2B5EF4-FFF2-40B4-BE49-F238E27FC236}">
                <a16:creationId xmlns:a16="http://schemas.microsoft.com/office/drawing/2014/main" id="{0A9DE65F-D7E4-EC22-AC73-84D9733E8B01}"/>
              </a:ext>
            </a:extLst>
          </p:cNvPr>
          <p:cNvSpPr txBox="1"/>
          <p:nvPr/>
        </p:nvSpPr>
        <p:spPr>
          <a:xfrm>
            <a:off x="1041743" y="331310"/>
            <a:ext cx="1620957" cy="523220"/>
          </a:xfrm>
          <a:prstGeom prst="rect">
            <a:avLst/>
          </a:prstGeom>
          <a:noFill/>
        </p:spPr>
        <p:txBody>
          <a:bodyPr wrap="none" rtlCol="0">
            <a:spAutoFit/>
          </a:bodyPr>
          <a:lstStyle/>
          <a:p>
            <a:r>
              <a:rPr kumimoji="1" lang="zh-CN" altLang="en-US" sz="2800" dirty="0"/>
              <a:t>研究现状</a:t>
            </a:r>
          </a:p>
        </p:txBody>
      </p:sp>
      <p:sp>
        <p:nvSpPr>
          <p:cNvPr id="6" name="文本框 5">
            <a:extLst>
              <a:ext uri="{FF2B5EF4-FFF2-40B4-BE49-F238E27FC236}">
                <a16:creationId xmlns:a16="http://schemas.microsoft.com/office/drawing/2014/main" id="{DD9DDBDD-57F6-A08C-BB32-809D30307B9D}"/>
              </a:ext>
            </a:extLst>
          </p:cNvPr>
          <p:cNvSpPr txBox="1"/>
          <p:nvPr/>
        </p:nvSpPr>
        <p:spPr>
          <a:xfrm>
            <a:off x="1648438" y="1029712"/>
            <a:ext cx="7244291" cy="5509200"/>
          </a:xfrm>
          <a:prstGeom prst="rect">
            <a:avLst/>
          </a:prstGeom>
          <a:noFill/>
        </p:spPr>
        <p:txBody>
          <a:bodyPr wrap="none" rtlCol="0">
            <a:spAutoFit/>
          </a:bodyPr>
          <a:lstStyle/>
          <a:p>
            <a:r>
              <a:rPr kumimoji="1" lang="zh-CN" altLang="en-US" sz="2200" dirty="0"/>
              <a:t>下面从</a:t>
            </a:r>
            <a:r>
              <a:rPr kumimoji="1" lang="en-US" altLang="zh-CN" sz="2200" dirty="0"/>
              <a:t>3</a:t>
            </a:r>
            <a:r>
              <a:rPr kumimoji="1" lang="zh-CN" altLang="en-US" sz="2200" dirty="0"/>
              <a:t>个角度介绍涌现语言相关研究：</a:t>
            </a:r>
            <a:endParaRPr kumimoji="1" lang="en-US" altLang="zh-CN" sz="2200" dirty="0"/>
          </a:p>
          <a:p>
            <a:endParaRPr kumimoji="1" lang="en-US" altLang="zh-CN" sz="2200" dirty="0"/>
          </a:p>
          <a:p>
            <a:pPr marL="285750" indent="-285750">
              <a:buFont typeface="Arial" panose="020B0604020202020204" pitchFamily="34" charset="0"/>
              <a:buChar char="•"/>
            </a:pPr>
            <a:r>
              <a:rPr kumimoji="1" lang="zh-CN" altLang="en-US" sz="2200" dirty="0"/>
              <a:t>任务：探究在不同类型的任务中语言的性质。</a:t>
            </a:r>
            <a:endParaRPr kumimoji="1" lang="en-US" altLang="zh-CN" sz="2200" dirty="0"/>
          </a:p>
          <a:p>
            <a:pPr marL="742950" lvl="1" indent="-285750">
              <a:buFont typeface="Arial" panose="020B0604020202020204" pitchFamily="34" charset="0"/>
              <a:buChar char="•"/>
            </a:pPr>
            <a:r>
              <a:rPr kumimoji="1" lang="zh-CN" altLang="en-US" sz="2200" dirty="0"/>
              <a:t>合作式</a:t>
            </a:r>
            <a:endParaRPr kumimoji="1" lang="en-US" altLang="zh-CN" sz="2200" dirty="0"/>
          </a:p>
          <a:p>
            <a:pPr marL="742950" lvl="1" indent="-285750">
              <a:buFont typeface="Arial" panose="020B0604020202020204" pitchFamily="34" charset="0"/>
              <a:buChar char="•"/>
            </a:pPr>
            <a:r>
              <a:rPr kumimoji="1" lang="zh-CN" altLang="en-US" sz="2200" dirty="0"/>
              <a:t>半合作式</a:t>
            </a:r>
            <a:endParaRPr kumimoji="1" lang="en-US" altLang="zh-CN" sz="2200" dirty="0"/>
          </a:p>
          <a:p>
            <a:pPr marL="742950" lvl="1" indent="-285750">
              <a:buFont typeface="Arial" panose="020B0604020202020204" pitchFamily="34" charset="0"/>
              <a:buChar char="•"/>
            </a:pPr>
            <a:r>
              <a:rPr kumimoji="1" lang="zh-CN" altLang="en-US" sz="2200" dirty="0"/>
              <a:t>竞争式</a:t>
            </a:r>
            <a:endParaRPr kumimoji="1" lang="en-US" altLang="zh-CN" sz="2200" dirty="0"/>
          </a:p>
          <a:p>
            <a:endParaRPr kumimoji="1" lang="en-US" altLang="zh-CN" sz="2200" dirty="0"/>
          </a:p>
          <a:p>
            <a:pPr marL="285750" indent="-285750">
              <a:buFont typeface="Arial" panose="020B0604020202020204" pitchFamily="34" charset="0"/>
              <a:buChar char="•"/>
            </a:pPr>
            <a:r>
              <a:rPr kumimoji="1" lang="zh-CN" altLang="en-US" sz="2200" dirty="0"/>
              <a:t>对话形式：探究在单轮或多轮对话中不同的语言现象。</a:t>
            </a:r>
            <a:endParaRPr kumimoji="1" lang="en-US" altLang="zh-CN" sz="2200" dirty="0"/>
          </a:p>
          <a:p>
            <a:pPr marL="742950" lvl="1" indent="-285750">
              <a:buFont typeface="Arial" panose="020B0604020202020204" pitchFamily="34" charset="0"/>
              <a:buChar char="•"/>
            </a:pPr>
            <a:r>
              <a:rPr kumimoji="1" lang="zh-CN" altLang="en-US" sz="2200" dirty="0"/>
              <a:t>单轮对话</a:t>
            </a:r>
            <a:endParaRPr kumimoji="1" lang="en-US" altLang="zh-CN" sz="2200" dirty="0"/>
          </a:p>
          <a:p>
            <a:pPr marL="742950" lvl="1" indent="-285750">
              <a:buFont typeface="Arial" panose="020B0604020202020204" pitchFamily="34" charset="0"/>
              <a:buChar char="•"/>
            </a:pPr>
            <a:r>
              <a:rPr kumimoji="1" lang="zh-CN" altLang="en-US" sz="2200" dirty="0"/>
              <a:t>多轮对话</a:t>
            </a:r>
            <a:endParaRPr kumimoji="1" lang="en-US" altLang="zh-CN" sz="2200" dirty="0"/>
          </a:p>
          <a:p>
            <a:pPr marL="285750" indent="-285750">
              <a:buFont typeface="Arial" panose="020B0604020202020204" pitchFamily="34" charset="0"/>
              <a:buChar char="•"/>
            </a:pPr>
            <a:endParaRPr kumimoji="1" lang="en-US" altLang="zh-CN" sz="2200" dirty="0"/>
          </a:p>
          <a:p>
            <a:pPr marL="285750" indent="-285750">
              <a:buFont typeface="Arial" panose="020B0604020202020204" pitchFamily="34" charset="0"/>
              <a:buChar char="•"/>
            </a:pPr>
            <a:r>
              <a:rPr kumimoji="1" lang="zh-CN" altLang="en-US" sz="2200" dirty="0"/>
              <a:t>语言性质：探究生成的语言具有的性质。</a:t>
            </a:r>
            <a:endParaRPr kumimoji="1" lang="en-US" altLang="zh-CN" sz="2200" dirty="0"/>
          </a:p>
          <a:p>
            <a:pPr marL="742950" lvl="1" indent="-285750">
              <a:buFont typeface="Arial" panose="020B0604020202020204" pitchFamily="34" charset="0"/>
              <a:buChar char="•"/>
            </a:pPr>
            <a:r>
              <a:rPr kumimoji="1" lang="zh-CN" altLang="en-US" sz="2200" dirty="0"/>
              <a:t>组成性</a:t>
            </a:r>
            <a:endParaRPr kumimoji="1" lang="en-US" altLang="zh-CN" sz="2200" dirty="0"/>
          </a:p>
          <a:p>
            <a:pPr marL="742950" lvl="1" indent="-285750">
              <a:buFont typeface="Arial" panose="020B0604020202020204" pitchFamily="34" charset="0"/>
              <a:buChar char="•"/>
            </a:pPr>
            <a:r>
              <a:rPr kumimoji="1" lang="zh-CN" altLang="en-US" sz="2200" dirty="0"/>
              <a:t>可解释性</a:t>
            </a:r>
            <a:endParaRPr kumimoji="1" lang="en-US" altLang="zh-CN" sz="2200" dirty="0"/>
          </a:p>
          <a:p>
            <a:pPr marL="742950" lvl="1" indent="-285750">
              <a:buFont typeface="Arial" panose="020B0604020202020204" pitchFamily="34" charset="0"/>
              <a:buChar char="•"/>
            </a:pPr>
            <a:r>
              <a:rPr kumimoji="1" lang="zh-CN" altLang="en-US" sz="2200" dirty="0"/>
              <a:t>泛化能力</a:t>
            </a:r>
            <a:endParaRPr kumimoji="1" lang="en-US" altLang="zh-CN" sz="2200" dirty="0"/>
          </a:p>
          <a:p>
            <a:pPr marL="285750" indent="-285750">
              <a:buFont typeface="Arial" panose="020B0604020202020204" pitchFamily="34" charset="0"/>
              <a:buChar char="•"/>
            </a:pPr>
            <a:endParaRPr kumimoji="1" lang="zh-CN" altLang="en-US" sz="2200" dirty="0"/>
          </a:p>
        </p:txBody>
      </p:sp>
    </p:spTree>
    <p:extLst>
      <p:ext uri="{BB962C8B-B14F-4D97-AF65-F5344CB8AC3E}">
        <p14:creationId xmlns:p14="http://schemas.microsoft.com/office/powerpoint/2010/main" val="256342343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4697</TotalTime>
  <Words>4095</Words>
  <Application>Microsoft Macintosh PowerPoint</Application>
  <PresentationFormat>宽屏</PresentationFormat>
  <Paragraphs>555</Paragraphs>
  <Slides>41</Slides>
  <Notes>27</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41</vt:i4>
      </vt:variant>
    </vt:vector>
  </HeadingPairs>
  <TitlesOfParts>
    <vt:vector size="50" baseType="lpstr">
      <vt:lpstr>-apple-system</vt:lpstr>
      <vt:lpstr>等线</vt:lpstr>
      <vt:lpstr>等线 Light</vt:lpstr>
      <vt:lpstr>NimbusRomNo9L</vt:lpstr>
      <vt:lpstr>Arial</vt:lpstr>
      <vt:lpstr>Cambria Math</vt:lpstr>
      <vt:lpstr>Menlo</vt:lpstr>
      <vt:lpstr>Times New Roman</vt:lpstr>
      <vt:lpstr>Office 主题​​</vt:lpstr>
      <vt:lpstr>基于动态环境的 涌现语言对话技术研究</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基于涌现语言的 多智能体多轮对话技术研究</dc:title>
  <dc:creator>Hengtong Lu</dc:creator>
  <cp:lastModifiedBy>Hengtong Lu</cp:lastModifiedBy>
  <cp:revision>236</cp:revision>
  <dcterms:created xsi:type="dcterms:W3CDTF">2022-11-21T03:47:08Z</dcterms:created>
  <dcterms:modified xsi:type="dcterms:W3CDTF">2022-11-25T05:49:11Z</dcterms:modified>
</cp:coreProperties>
</file>